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7" r:id="rId6"/>
    <p:sldId id="270" r:id="rId7"/>
    <p:sldId id="268" r:id="rId8"/>
    <p:sldId id="269" r:id="rId9"/>
    <p:sldId id="263" r:id="rId10"/>
    <p:sldId id="260" r:id="rId11"/>
    <p:sldId id="271" r:id="rId12"/>
    <p:sldId id="262" r:id="rId13"/>
    <p:sldId id="264" r:id="rId14"/>
    <p:sldId id="265"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CB0CB0-5231-4350-9A48-9349252EF027}" v="69" dt="2025-12-01T20:55:34.665"/>
    <p1510:client id="{7332F3E9-EE38-422C-946D-7FBC8AB0BD01}" v="3" dt="2025-12-01T21:40:49.409"/>
    <p1510:client id="{AF31560B-1B3D-5A42-9D49-9287872AE76C}" v="2" dt="2025-12-01T22:40:35.8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20"/>
    <p:restoredTop sz="94703"/>
  </p:normalViewPr>
  <p:slideViewPr>
    <p:cSldViewPr snapToGrid="0">
      <p:cViewPr>
        <p:scale>
          <a:sx n="119" d="100"/>
          <a:sy n="119" d="100"/>
        </p:scale>
        <p:origin x="44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 Saxena Shrivastava" userId="064a35d9-78af-4eb7-901e-ab2788ef35fb" providerId="ADAL" clId="{AF31560B-1B3D-5A42-9D49-9287872AE76C}"/>
    <pc:docChg chg="addSld delSld modSld">
      <pc:chgData name="Ayush Saxena Shrivastava" userId="064a35d9-78af-4eb7-901e-ab2788ef35fb" providerId="ADAL" clId="{AF31560B-1B3D-5A42-9D49-9287872AE76C}" dt="2025-12-01T22:40:35.854" v="3"/>
      <pc:docMkLst>
        <pc:docMk/>
      </pc:docMkLst>
      <pc:sldChg chg="modSp">
        <pc:chgData name="Ayush Saxena Shrivastava" userId="064a35d9-78af-4eb7-901e-ab2788ef35fb" providerId="ADAL" clId="{AF31560B-1B3D-5A42-9D49-9287872AE76C}" dt="2025-12-01T22:40:35.854" v="3"/>
        <pc:sldMkLst>
          <pc:docMk/>
          <pc:sldMk cId="506567581" sldId="258"/>
        </pc:sldMkLst>
        <pc:graphicFrameChg chg="mod">
          <ac:chgData name="Ayush Saxena Shrivastava" userId="064a35d9-78af-4eb7-901e-ab2788ef35fb" providerId="ADAL" clId="{AF31560B-1B3D-5A42-9D49-9287872AE76C}" dt="2025-12-01T22:40:35.854" v="3"/>
          <ac:graphicFrameMkLst>
            <pc:docMk/>
            <pc:sldMk cId="506567581" sldId="258"/>
            <ac:graphicFrameMk id="5" creationId="{171722D9-3C53-CB4E-2313-9C3DAF49B3BE}"/>
          </ac:graphicFrameMkLst>
        </pc:graphicFrameChg>
      </pc:sldChg>
      <pc:sldChg chg="del">
        <pc:chgData name="Ayush Saxena Shrivastava" userId="064a35d9-78af-4eb7-901e-ab2788ef35fb" providerId="ADAL" clId="{AF31560B-1B3D-5A42-9D49-9287872AE76C}" dt="2025-12-01T22:02:01.983" v="2" actId="2696"/>
        <pc:sldMkLst>
          <pc:docMk/>
          <pc:sldMk cId="1639336757" sldId="261"/>
        </pc:sldMkLst>
      </pc:sldChg>
      <pc:sldChg chg="delSp add setBg delDesignElem">
        <pc:chgData name="Ayush Saxena Shrivastava" userId="064a35d9-78af-4eb7-901e-ab2788ef35fb" providerId="ADAL" clId="{AF31560B-1B3D-5A42-9D49-9287872AE76C}" dt="2025-12-01T22:01:59.531" v="1"/>
        <pc:sldMkLst>
          <pc:docMk/>
          <pc:sldMk cId="1335763030" sldId="271"/>
        </pc:sldMkLst>
        <pc:spChg chg="del">
          <ac:chgData name="Ayush Saxena Shrivastava" userId="064a35d9-78af-4eb7-901e-ab2788ef35fb" providerId="ADAL" clId="{AF31560B-1B3D-5A42-9D49-9287872AE76C}" dt="2025-12-01T22:01:59.531" v="1"/>
          <ac:spMkLst>
            <pc:docMk/>
            <pc:sldMk cId="1335763030" sldId="271"/>
            <ac:spMk id="13" creationId="{744CAA32-F237-419C-A2DD-43C28D920D3C}"/>
          </ac:spMkLst>
        </pc:spChg>
        <pc:cxnChg chg="del">
          <ac:chgData name="Ayush Saxena Shrivastava" userId="064a35d9-78af-4eb7-901e-ab2788ef35fb" providerId="ADAL" clId="{AF31560B-1B3D-5A42-9D49-9287872AE76C}" dt="2025-12-01T22:01:59.531" v="1"/>
          <ac:cxnSpMkLst>
            <pc:docMk/>
            <pc:sldMk cId="1335763030" sldId="271"/>
            <ac:cxnSpMk id="11" creationId="{118E06E4-607B-144B-382B-AD3D06B1EE8C}"/>
          </ac:cxnSpMkLst>
        </pc:cxnChg>
        <pc:cxnChg chg="del">
          <ac:chgData name="Ayush Saxena Shrivastava" userId="064a35d9-78af-4eb7-901e-ab2788ef35fb" providerId="ADAL" clId="{AF31560B-1B3D-5A42-9D49-9287872AE76C}" dt="2025-12-01T22:01:59.531" v="1"/>
          <ac:cxnSpMkLst>
            <pc:docMk/>
            <pc:sldMk cId="1335763030" sldId="271"/>
            <ac:cxnSpMk id="15" creationId="{753FE100-D0AB-4AE2-824B-60CFA31EC6A2}"/>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36446C-03A0-4640-8DEC-9A116C1D3E7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FA47081-8117-477A-8D1A-2C6F9DD171FF}">
      <dgm:prSet/>
      <dgm:spPr/>
      <dgm:t>
        <a:bodyPr/>
        <a:lstStyle/>
        <a:p>
          <a:pPr>
            <a:lnSpc>
              <a:spcPct val="100000"/>
            </a:lnSpc>
          </a:pPr>
          <a:r>
            <a:rPr lang="en-IN" b="0" i="0" dirty="0"/>
            <a:t>The data was loaded into a Pandas </a:t>
          </a:r>
          <a:r>
            <a:rPr lang="en-IN" b="0" i="0" dirty="0" err="1"/>
            <a:t>DataFrame</a:t>
          </a:r>
          <a:r>
            <a:rPr lang="en-IN" b="0" i="0" dirty="0"/>
            <a:t> from a CSV file.</a:t>
          </a:r>
          <a:endParaRPr lang="en-US" dirty="0"/>
        </a:p>
      </dgm:t>
    </dgm:pt>
    <dgm:pt modelId="{5380DDF5-2242-4133-99E0-86067BEE3A56}" type="parTrans" cxnId="{FF1E9940-0BEE-4634-9F89-C4AFBC00C897}">
      <dgm:prSet/>
      <dgm:spPr/>
      <dgm:t>
        <a:bodyPr/>
        <a:lstStyle/>
        <a:p>
          <a:endParaRPr lang="en-US"/>
        </a:p>
      </dgm:t>
    </dgm:pt>
    <dgm:pt modelId="{D0BC0B01-90F7-445B-8EF3-784D695E037E}" type="sibTrans" cxnId="{FF1E9940-0BEE-4634-9F89-C4AFBC00C897}">
      <dgm:prSet/>
      <dgm:spPr/>
      <dgm:t>
        <a:bodyPr/>
        <a:lstStyle/>
        <a:p>
          <a:endParaRPr lang="en-US"/>
        </a:p>
      </dgm:t>
    </dgm:pt>
    <dgm:pt modelId="{1FAD931A-16D4-43C0-9F87-CD012B42ECB7}">
      <dgm:prSet/>
      <dgm:spPr/>
      <dgm:t>
        <a:bodyPr/>
        <a:lstStyle/>
        <a:p>
          <a:pPr>
            <a:lnSpc>
              <a:spcPct val="100000"/>
            </a:lnSpc>
          </a:pPr>
          <a:r>
            <a:rPr lang="en-IN" b="0" i="0" dirty="0"/>
            <a:t>The time column was converted to datetime objects for time-series analysis.</a:t>
          </a:r>
          <a:endParaRPr lang="en-US" dirty="0"/>
        </a:p>
      </dgm:t>
    </dgm:pt>
    <dgm:pt modelId="{AEDFDAEA-0664-476D-ABBE-497347095618}" type="parTrans" cxnId="{6F2E26A5-2D32-4830-AAAF-F090690E0871}">
      <dgm:prSet/>
      <dgm:spPr/>
      <dgm:t>
        <a:bodyPr/>
        <a:lstStyle/>
        <a:p>
          <a:endParaRPr lang="en-US"/>
        </a:p>
      </dgm:t>
    </dgm:pt>
    <dgm:pt modelId="{0AD79B52-88F7-415F-8D90-9E311AC9D884}" type="sibTrans" cxnId="{6F2E26A5-2D32-4830-AAAF-F090690E0871}">
      <dgm:prSet/>
      <dgm:spPr/>
      <dgm:t>
        <a:bodyPr/>
        <a:lstStyle/>
        <a:p>
          <a:endParaRPr lang="en-US"/>
        </a:p>
      </dgm:t>
    </dgm:pt>
    <dgm:pt modelId="{713AC242-DB07-4D50-A85A-61020689B9F9}">
      <dgm:prSet/>
      <dgm:spPr/>
      <dgm:t>
        <a:bodyPr/>
        <a:lstStyle/>
        <a:p>
          <a:pPr rtl="0">
            <a:lnSpc>
              <a:spcPct val="100000"/>
            </a:lnSpc>
          </a:pPr>
          <a:r>
            <a:rPr lang="en-IN" b="0" i="0"/>
            <a:t>A new Country column was extracted from the place string to facilitate regional analysis.</a:t>
          </a:r>
          <a:endParaRPr lang="en-US" dirty="0"/>
        </a:p>
      </dgm:t>
    </dgm:pt>
    <dgm:pt modelId="{1B91661D-E5C6-4F70-AD30-01ABEF80ABAA}" type="parTrans" cxnId="{BBADFE10-D115-4985-B530-1E42680EE40A}">
      <dgm:prSet/>
      <dgm:spPr/>
      <dgm:t>
        <a:bodyPr/>
        <a:lstStyle/>
        <a:p>
          <a:endParaRPr lang="en-US"/>
        </a:p>
      </dgm:t>
    </dgm:pt>
    <dgm:pt modelId="{0C5FAAF7-A5DA-4A9C-84C8-30C26402F37C}" type="sibTrans" cxnId="{BBADFE10-D115-4985-B530-1E42680EE40A}">
      <dgm:prSet/>
      <dgm:spPr/>
      <dgm:t>
        <a:bodyPr/>
        <a:lstStyle/>
        <a:p>
          <a:endParaRPr lang="en-US"/>
        </a:p>
      </dgm:t>
    </dgm:pt>
    <dgm:pt modelId="{42DEFA7F-DFA0-402E-AEDC-43E104DB5E12}">
      <dgm:prSet/>
      <dgm:spPr/>
      <dgm:t>
        <a:bodyPr/>
        <a:lstStyle/>
        <a:p>
          <a:pPr>
            <a:lnSpc>
              <a:spcPct val="100000"/>
            </a:lnSpc>
          </a:pPr>
          <a:r>
            <a:rPr lang="en-IN" b="0" i="0" dirty="0"/>
            <a:t>We filtered for relevant columns and handled potential missing values in magnitude or depth to ensure accurate plotting.</a:t>
          </a:r>
          <a:endParaRPr lang="en-US" dirty="0"/>
        </a:p>
      </dgm:t>
    </dgm:pt>
    <dgm:pt modelId="{506E7018-15C5-4C21-BD69-3041DAAF77C7}" type="parTrans" cxnId="{863C06EB-174C-4FFC-B2CA-0D9883692F8D}">
      <dgm:prSet/>
      <dgm:spPr/>
      <dgm:t>
        <a:bodyPr/>
        <a:lstStyle/>
        <a:p>
          <a:endParaRPr lang="en-US"/>
        </a:p>
      </dgm:t>
    </dgm:pt>
    <dgm:pt modelId="{8B7204E3-5E4B-41FE-9C71-3D05CC774AFB}" type="sibTrans" cxnId="{863C06EB-174C-4FFC-B2CA-0D9883692F8D}">
      <dgm:prSet/>
      <dgm:spPr/>
      <dgm:t>
        <a:bodyPr/>
        <a:lstStyle/>
        <a:p>
          <a:endParaRPr lang="en-US"/>
        </a:p>
      </dgm:t>
    </dgm:pt>
    <dgm:pt modelId="{7260CCA4-0E64-42D0-B1C3-35255F0477ED}" type="pres">
      <dgm:prSet presAssocID="{D236446C-03A0-4640-8DEC-9A116C1D3E79}" presName="root" presStyleCnt="0">
        <dgm:presLayoutVars>
          <dgm:dir/>
          <dgm:resizeHandles val="exact"/>
        </dgm:presLayoutVars>
      </dgm:prSet>
      <dgm:spPr/>
    </dgm:pt>
    <dgm:pt modelId="{A6F848AC-7F0A-4EF7-9B0A-FD305550C611}" type="pres">
      <dgm:prSet presAssocID="{BFA47081-8117-477A-8D1A-2C6F9DD171FF}" presName="compNode" presStyleCnt="0"/>
      <dgm:spPr/>
    </dgm:pt>
    <dgm:pt modelId="{E518571D-DEA3-4309-B0A6-9D9A04D4BA5B}" type="pres">
      <dgm:prSet presAssocID="{BFA47081-8117-477A-8D1A-2C6F9DD171FF}" presName="bgRect" presStyleLbl="bgShp" presStyleIdx="0" presStyleCnt="4"/>
      <dgm:spPr/>
    </dgm:pt>
    <dgm:pt modelId="{34F68A13-4743-4758-A194-DEEA39A4CD0C}" type="pres">
      <dgm:prSet presAssocID="{BFA47081-8117-477A-8D1A-2C6F9DD171F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nda"/>
        </a:ext>
      </dgm:extLst>
    </dgm:pt>
    <dgm:pt modelId="{5F9711A3-DA6C-4704-872C-1DB2DD749B77}" type="pres">
      <dgm:prSet presAssocID="{BFA47081-8117-477A-8D1A-2C6F9DD171FF}" presName="spaceRect" presStyleCnt="0"/>
      <dgm:spPr/>
    </dgm:pt>
    <dgm:pt modelId="{50C67944-2B03-4317-B8D2-57D4FDC6BA88}" type="pres">
      <dgm:prSet presAssocID="{BFA47081-8117-477A-8D1A-2C6F9DD171FF}" presName="parTx" presStyleLbl="revTx" presStyleIdx="0" presStyleCnt="4">
        <dgm:presLayoutVars>
          <dgm:chMax val="0"/>
          <dgm:chPref val="0"/>
        </dgm:presLayoutVars>
      </dgm:prSet>
      <dgm:spPr/>
    </dgm:pt>
    <dgm:pt modelId="{2087121A-9643-49F3-BA42-5C35CA17777A}" type="pres">
      <dgm:prSet presAssocID="{D0BC0B01-90F7-445B-8EF3-784D695E037E}" presName="sibTrans" presStyleCnt="0"/>
      <dgm:spPr/>
    </dgm:pt>
    <dgm:pt modelId="{29D1D87A-6E1F-4249-8832-DEA3464C51DA}" type="pres">
      <dgm:prSet presAssocID="{1FAD931A-16D4-43C0-9F87-CD012B42ECB7}" presName="compNode" presStyleCnt="0"/>
      <dgm:spPr/>
    </dgm:pt>
    <dgm:pt modelId="{3FFF6FDF-3A5A-4D27-85E7-2B2C20CBC63B}" type="pres">
      <dgm:prSet presAssocID="{1FAD931A-16D4-43C0-9F87-CD012B42ECB7}" presName="bgRect" presStyleLbl="bgShp" presStyleIdx="1" presStyleCnt="4"/>
      <dgm:spPr/>
    </dgm:pt>
    <dgm:pt modelId="{AC9D5E2A-AEB7-4C09-803E-498F1C99885A}" type="pres">
      <dgm:prSet presAssocID="{1FAD931A-16D4-43C0-9F87-CD012B42ECB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54A7528F-FDE9-4D58-AC57-AAF44F18EF49}" type="pres">
      <dgm:prSet presAssocID="{1FAD931A-16D4-43C0-9F87-CD012B42ECB7}" presName="spaceRect" presStyleCnt="0"/>
      <dgm:spPr/>
    </dgm:pt>
    <dgm:pt modelId="{A4D5096B-889C-4210-8D8C-2DF8FCADA092}" type="pres">
      <dgm:prSet presAssocID="{1FAD931A-16D4-43C0-9F87-CD012B42ECB7}" presName="parTx" presStyleLbl="revTx" presStyleIdx="1" presStyleCnt="4">
        <dgm:presLayoutVars>
          <dgm:chMax val="0"/>
          <dgm:chPref val="0"/>
        </dgm:presLayoutVars>
      </dgm:prSet>
      <dgm:spPr/>
    </dgm:pt>
    <dgm:pt modelId="{08444585-BC3C-49A3-B05C-CE14848F7E9E}" type="pres">
      <dgm:prSet presAssocID="{0AD79B52-88F7-415F-8D90-9E311AC9D884}" presName="sibTrans" presStyleCnt="0"/>
      <dgm:spPr/>
    </dgm:pt>
    <dgm:pt modelId="{E076F31F-5920-47BE-9C1A-6A00B22337EA}" type="pres">
      <dgm:prSet presAssocID="{713AC242-DB07-4D50-A85A-61020689B9F9}" presName="compNode" presStyleCnt="0"/>
      <dgm:spPr/>
    </dgm:pt>
    <dgm:pt modelId="{3B9D56E6-0DB4-4AF2-B437-32FFC364DEB2}" type="pres">
      <dgm:prSet presAssocID="{713AC242-DB07-4D50-A85A-61020689B9F9}" presName="bgRect" presStyleLbl="bgShp" presStyleIdx="2" presStyleCnt="4"/>
      <dgm:spPr/>
    </dgm:pt>
    <dgm:pt modelId="{4ED3BF13-309C-473F-A99F-13D1F7D0AC35}" type="pres">
      <dgm:prSet presAssocID="{713AC242-DB07-4D50-A85A-61020689B9F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search"/>
        </a:ext>
      </dgm:extLst>
    </dgm:pt>
    <dgm:pt modelId="{C1B94B68-14C7-40B8-A6CD-8DFD9DBD1269}" type="pres">
      <dgm:prSet presAssocID="{713AC242-DB07-4D50-A85A-61020689B9F9}" presName="spaceRect" presStyleCnt="0"/>
      <dgm:spPr/>
    </dgm:pt>
    <dgm:pt modelId="{A0AEE474-73C6-4808-A246-A04E9F65DA41}" type="pres">
      <dgm:prSet presAssocID="{713AC242-DB07-4D50-A85A-61020689B9F9}" presName="parTx" presStyleLbl="revTx" presStyleIdx="2" presStyleCnt="4">
        <dgm:presLayoutVars>
          <dgm:chMax val="0"/>
          <dgm:chPref val="0"/>
        </dgm:presLayoutVars>
      </dgm:prSet>
      <dgm:spPr/>
    </dgm:pt>
    <dgm:pt modelId="{FEC718B3-DBC0-4D67-B4F2-B74251CEC3FF}" type="pres">
      <dgm:prSet presAssocID="{0C5FAAF7-A5DA-4A9C-84C8-30C26402F37C}" presName="sibTrans" presStyleCnt="0"/>
      <dgm:spPr/>
    </dgm:pt>
    <dgm:pt modelId="{CF30C0B6-5E4C-4893-A3B6-2ECF8908A9C9}" type="pres">
      <dgm:prSet presAssocID="{42DEFA7F-DFA0-402E-AEDC-43E104DB5E12}" presName="compNode" presStyleCnt="0"/>
      <dgm:spPr/>
    </dgm:pt>
    <dgm:pt modelId="{37E58E00-3522-4FEA-B2AD-45916525586D}" type="pres">
      <dgm:prSet presAssocID="{42DEFA7F-DFA0-402E-AEDC-43E104DB5E12}" presName="bgRect" presStyleLbl="bgShp" presStyleIdx="3" presStyleCnt="4"/>
      <dgm:spPr/>
    </dgm:pt>
    <dgm:pt modelId="{62784B91-F540-4572-8582-487438765325}" type="pres">
      <dgm:prSet presAssocID="{42DEFA7F-DFA0-402E-AEDC-43E104DB5E1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9BBCA74E-0391-44AE-8429-FDA90CEED03D}" type="pres">
      <dgm:prSet presAssocID="{42DEFA7F-DFA0-402E-AEDC-43E104DB5E12}" presName="spaceRect" presStyleCnt="0"/>
      <dgm:spPr/>
    </dgm:pt>
    <dgm:pt modelId="{428C0E45-148B-422E-822F-69472B56D5CB}" type="pres">
      <dgm:prSet presAssocID="{42DEFA7F-DFA0-402E-AEDC-43E104DB5E12}" presName="parTx" presStyleLbl="revTx" presStyleIdx="3" presStyleCnt="4">
        <dgm:presLayoutVars>
          <dgm:chMax val="0"/>
          <dgm:chPref val="0"/>
        </dgm:presLayoutVars>
      </dgm:prSet>
      <dgm:spPr/>
    </dgm:pt>
  </dgm:ptLst>
  <dgm:cxnLst>
    <dgm:cxn modelId="{BBADFE10-D115-4985-B530-1E42680EE40A}" srcId="{D236446C-03A0-4640-8DEC-9A116C1D3E79}" destId="{713AC242-DB07-4D50-A85A-61020689B9F9}" srcOrd="2" destOrd="0" parTransId="{1B91661D-E5C6-4F70-AD30-01ABEF80ABAA}" sibTransId="{0C5FAAF7-A5DA-4A9C-84C8-30C26402F37C}"/>
    <dgm:cxn modelId="{FF1E9940-0BEE-4634-9F89-C4AFBC00C897}" srcId="{D236446C-03A0-4640-8DEC-9A116C1D3E79}" destId="{BFA47081-8117-477A-8D1A-2C6F9DD171FF}" srcOrd="0" destOrd="0" parTransId="{5380DDF5-2242-4133-99E0-86067BEE3A56}" sibTransId="{D0BC0B01-90F7-445B-8EF3-784D695E037E}"/>
    <dgm:cxn modelId="{EB8CFC50-0F44-574E-8EBC-57F453372793}" type="presOf" srcId="{1FAD931A-16D4-43C0-9F87-CD012B42ECB7}" destId="{A4D5096B-889C-4210-8D8C-2DF8FCADA092}" srcOrd="0" destOrd="0" presId="urn:microsoft.com/office/officeart/2018/2/layout/IconVerticalSolidList"/>
    <dgm:cxn modelId="{E5904884-9D33-F242-9851-E2BBC9680B98}" type="presOf" srcId="{D236446C-03A0-4640-8DEC-9A116C1D3E79}" destId="{7260CCA4-0E64-42D0-B1C3-35255F0477ED}" srcOrd="0" destOrd="0" presId="urn:microsoft.com/office/officeart/2018/2/layout/IconVerticalSolidList"/>
    <dgm:cxn modelId="{6F2E26A5-2D32-4830-AAAF-F090690E0871}" srcId="{D236446C-03A0-4640-8DEC-9A116C1D3E79}" destId="{1FAD931A-16D4-43C0-9F87-CD012B42ECB7}" srcOrd="1" destOrd="0" parTransId="{AEDFDAEA-0664-476D-ABBE-497347095618}" sibTransId="{0AD79B52-88F7-415F-8D90-9E311AC9D884}"/>
    <dgm:cxn modelId="{9B2197AC-FED1-C342-AEBF-105463D6169E}" type="presOf" srcId="{BFA47081-8117-477A-8D1A-2C6F9DD171FF}" destId="{50C67944-2B03-4317-B8D2-57D4FDC6BA88}" srcOrd="0" destOrd="0" presId="urn:microsoft.com/office/officeart/2018/2/layout/IconVerticalSolidList"/>
    <dgm:cxn modelId="{408C76C4-FCFE-C341-B894-768F659655F7}" type="presOf" srcId="{713AC242-DB07-4D50-A85A-61020689B9F9}" destId="{A0AEE474-73C6-4808-A246-A04E9F65DA41}" srcOrd="0" destOrd="0" presId="urn:microsoft.com/office/officeart/2018/2/layout/IconVerticalSolidList"/>
    <dgm:cxn modelId="{E2A088C7-6750-9A46-993A-78E791FE2C09}" type="presOf" srcId="{42DEFA7F-DFA0-402E-AEDC-43E104DB5E12}" destId="{428C0E45-148B-422E-822F-69472B56D5CB}" srcOrd="0" destOrd="0" presId="urn:microsoft.com/office/officeart/2018/2/layout/IconVerticalSolidList"/>
    <dgm:cxn modelId="{863C06EB-174C-4FFC-B2CA-0D9883692F8D}" srcId="{D236446C-03A0-4640-8DEC-9A116C1D3E79}" destId="{42DEFA7F-DFA0-402E-AEDC-43E104DB5E12}" srcOrd="3" destOrd="0" parTransId="{506E7018-15C5-4C21-BD69-3041DAAF77C7}" sibTransId="{8B7204E3-5E4B-41FE-9C71-3D05CC774AFB}"/>
    <dgm:cxn modelId="{F48D850A-075B-3143-96C0-FD82BB7BED2F}" type="presParOf" srcId="{7260CCA4-0E64-42D0-B1C3-35255F0477ED}" destId="{A6F848AC-7F0A-4EF7-9B0A-FD305550C611}" srcOrd="0" destOrd="0" presId="urn:microsoft.com/office/officeart/2018/2/layout/IconVerticalSolidList"/>
    <dgm:cxn modelId="{20CE6970-D377-5F45-AD78-8D085B572601}" type="presParOf" srcId="{A6F848AC-7F0A-4EF7-9B0A-FD305550C611}" destId="{E518571D-DEA3-4309-B0A6-9D9A04D4BA5B}" srcOrd="0" destOrd="0" presId="urn:microsoft.com/office/officeart/2018/2/layout/IconVerticalSolidList"/>
    <dgm:cxn modelId="{384E0716-7248-7245-9E0E-E469499B4DF1}" type="presParOf" srcId="{A6F848AC-7F0A-4EF7-9B0A-FD305550C611}" destId="{34F68A13-4743-4758-A194-DEEA39A4CD0C}" srcOrd="1" destOrd="0" presId="urn:microsoft.com/office/officeart/2018/2/layout/IconVerticalSolidList"/>
    <dgm:cxn modelId="{D8241C23-B11C-C14B-AA90-0DC4B3524B9D}" type="presParOf" srcId="{A6F848AC-7F0A-4EF7-9B0A-FD305550C611}" destId="{5F9711A3-DA6C-4704-872C-1DB2DD749B77}" srcOrd="2" destOrd="0" presId="urn:microsoft.com/office/officeart/2018/2/layout/IconVerticalSolidList"/>
    <dgm:cxn modelId="{2739D6B2-5027-D348-99C6-FE33A480EDDB}" type="presParOf" srcId="{A6F848AC-7F0A-4EF7-9B0A-FD305550C611}" destId="{50C67944-2B03-4317-B8D2-57D4FDC6BA88}" srcOrd="3" destOrd="0" presId="urn:microsoft.com/office/officeart/2018/2/layout/IconVerticalSolidList"/>
    <dgm:cxn modelId="{6C7A06F1-E174-1744-96CF-4486C7ECF649}" type="presParOf" srcId="{7260CCA4-0E64-42D0-B1C3-35255F0477ED}" destId="{2087121A-9643-49F3-BA42-5C35CA17777A}" srcOrd="1" destOrd="0" presId="urn:microsoft.com/office/officeart/2018/2/layout/IconVerticalSolidList"/>
    <dgm:cxn modelId="{5251F977-1074-7D4E-BE36-58B5B0D7DB81}" type="presParOf" srcId="{7260CCA4-0E64-42D0-B1C3-35255F0477ED}" destId="{29D1D87A-6E1F-4249-8832-DEA3464C51DA}" srcOrd="2" destOrd="0" presId="urn:microsoft.com/office/officeart/2018/2/layout/IconVerticalSolidList"/>
    <dgm:cxn modelId="{CEE7F3CB-0D01-554D-8B7D-7C7E6F90B3F4}" type="presParOf" srcId="{29D1D87A-6E1F-4249-8832-DEA3464C51DA}" destId="{3FFF6FDF-3A5A-4D27-85E7-2B2C20CBC63B}" srcOrd="0" destOrd="0" presId="urn:microsoft.com/office/officeart/2018/2/layout/IconVerticalSolidList"/>
    <dgm:cxn modelId="{FF50C53C-D0F3-7F4F-A558-0610C459076B}" type="presParOf" srcId="{29D1D87A-6E1F-4249-8832-DEA3464C51DA}" destId="{AC9D5E2A-AEB7-4C09-803E-498F1C99885A}" srcOrd="1" destOrd="0" presId="urn:microsoft.com/office/officeart/2018/2/layout/IconVerticalSolidList"/>
    <dgm:cxn modelId="{35356B35-D21E-CF44-8631-DD278BC8EB8C}" type="presParOf" srcId="{29D1D87A-6E1F-4249-8832-DEA3464C51DA}" destId="{54A7528F-FDE9-4D58-AC57-AAF44F18EF49}" srcOrd="2" destOrd="0" presId="urn:microsoft.com/office/officeart/2018/2/layout/IconVerticalSolidList"/>
    <dgm:cxn modelId="{7849091F-E601-7442-A103-E0CDE15F4829}" type="presParOf" srcId="{29D1D87A-6E1F-4249-8832-DEA3464C51DA}" destId="{A4D5096B-889C-4210-8D8C-2DF8FCADA092}" srcOrd="3" destOrd="0" presId="urn:microsoft.com/office/officeart/2018/2/layout/IconVerticalSolidList"/>
    <dgm:cxn modelId="{35BFE579-1F0C-C442-ADEA-B28A6DA1EBD7}" type="presParOf" srcId="{7260CCA4-0E64-42D0-B1C3-35255F0477ED}" destId="{08444585-BC3C-49A3-B05C-CE14848F7E9E}" srcOrd="3" destOrd="0" presId="urn:microsoft.com/office/officeart/2018/2/layout/IconVerticalSolidList"/>
    <dgm:cxn modelId="{4ABC2191-3B0B-4A44-9B4E-207BB3A2DC7E}" type="presParOf" srcId="{7260CCA4-0E64-42D0-B1C3-35255F0477ED}" destId="{E076F31F-5920-47BE-9C1A-6A00B22337EA}" srcOrd="4" destOrd="0" presId="urn:microsoft.com/office/officeart/2018/2/layout/IconVerticalSolidList"/>
    <dgm:cxn modelId="{216320DC-E92F-9148-ABC5-F4DB3A9F2EF3}" type="presParOf" srcId="{E076F31F-5920-47BE-9C1A-6A00B22337EA}" destId="{3B9D56E6-0DB4-4AF2-B437-32FFC364DEB2}" srcOrd="0" destOrd="0" presId="urn:microsoft.com/office/officeart/2018/2/layout/IconVerticalSolidList"/>
    <dgm:cxn modelId="{A7F5A432-87A8-9646-BC45-31262EF41803}" type="presParOf" srcId="{E076F31F-5920-47BE-9C1A-6A00B22337EA}" destId="{4ED3BF13-309C-473F-A99F-13D1F7D0AC35}" srcOrd="1" destOrd="0" presId="urn:microsoft.com/office/officeart/2018/2/layout/IconVerticalSolidList"/>
    <dgm:cxn modelId="{E4437D48-EA31-A042-9BB1-D42A9338ACAB}" type="presParOf" srcId="{E076F31F-5920-47BE-9C1A-6A00B22337EA}" destId="{C1B94B68-14C7-40B8-A6CD-8DFD9DBD1269}" srcOrd="2" destOrd="0" presId="urn:microsoft.com/office/officeart/2018/2/layout/IconVerticalSolidList"/>
    <dgm:cxn modelId="{245CDBB7-36CC-9E41-BD59-6D87A6A9FCC7}" type="presParOf" srcId="{E076F31F-5920-47BE-9C1A-6A00B22337EA}" destId="{A0AEE474-73C6-4808-A246-A04E9F65DA41}" srcOrd="3" destOrd="0" presId="urn:microsoft.com/office/officeart/2018/2/layout/IconVerticalSolidList"/>
    <dgm:cxn modelId="{C92A9848-2518-F146-8987-FC5F8E0F20D9}" type="presParOf" srcId="{7260CCA4-0E64-42D0-B1C3-35255F0477ED}" destId="{FEC718B3-DBC0-4D67-B4F2-B74251CEC3FF}" srcOrd="5" destOrd="0" presId="urn:microsoft.com/office/officeart/2018/2/layout/IconVerticalSolidList"/>
    <dgm:cxn modelId="{99474AEA-BCA3-6141-BB17-D484308E681B}" type="presParOf" srcId="{7260CCA4-0E64-42D0-B1C3-35255F0477ED}" destId="{CF30C0B6-5E4C-4893-A3B6-2ECF8908A9C9}" srcOrd="6" destOrd="0" presId="urn:microsoft.com/office/officeart/2018/2/layout/IconVerticalSolidList"/>
    <dgm:cxn modelId="{4D713B18-8E28-A44E-8799-7DD9642995DC}" type="presParOf" srcId="{CF30C0B6-5E4C-4893-A3B6-2ECF8908A9C9}" destId="{37E58E00-3522-4FEA-B2AD-45916525586D}" srcOrd="0" destOrd="0" presId="urn:microsoft.com/office/officeart/2018/2/layout/IconVerticalSolidList"/>
    <dgm:cxn modelId="{5077A7BA-68DA-A440-BC6A-27147243FE2D}" type="presParOf" srcId="{CF30C0B6-5E4C-4893-A3B6-2ECF8908A9C9}" destId="{62784B91-F540-4572-8582-487438765325}" srcOrd="1" destOrd="0" presId="urn:microsoft.com/office/officeart/2018/2/layout/IconVerticalSolidList"/>
    <dgm:cxn modelId="{A4663973-AF18-3142-939B-BC9E42E1FBB0}" type="presParOf" srcId="{CF30C0B6-5E4C-4893-A3B6-2ECF8908A9C9}" destId="{9BBCA74E-0391-44AE-8429-FDA90CEED03D}" srcOrd="2" destOrd="0" presId="urn:microsoft.com/office/officeart/2018/2/layout/IconVerticalSolidList"/>
    <dgm:cxn modelId="{B757BE4E-5A36-244A-8E6E-0B67AE9BCD4A}" type="presParOf" srcId="{CF30C0B6-5E4C-4893-A3B6-2ECF8908A9C9}" destId="{428C0E45-148B-422E-822F-69472B56D5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77E0CF-E2AE-4BED-BA13-EDCDE5089B0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EAF720B-EFED-435E-8839-3120733E1248}">
      <dgm:prSet/>
      <dgm:spPr/>
      <dgm:t>
        <a:bodyPr/>
        <a:lstStyle/>
        <a:p>
          <a:r>
            <a:rPr lang="en-IN" b="1"/>
            <a:t>Frequency Patterns:</a:t>
          </a:r>
          <a:r>
            <a:rPr lang="en-IN"/>
            <a:t> The analysis confirms that low-magnitude earthquakes are vastly more common than high-magnitude ones.</a:t>
          </a:r>
          <a:endParaRPr lang="en-US"/>
        </a:p>
      </dgm:t>
    </dgm:pt>
    <dgm:pt modelId="{793496E2-EC6F-43B3-AB68-7A81A9B686B1}" type="parTrans" cxnId="{A02B4F7D-046F-4F72-93F3-26CCD6CE7E0C}">
      <dgm:prSet/>
      <dgm:spPr/>
      <dgm:t>
        <a:bodyPr/>
        <a:lstStyle/>
        <a:p>
          <a:endParaRPr lang="en-US"/>
        </a:p>
      </dgm:t>
    </dgm:pt>
    <dgm:pt modelId="{60D07619-F7B8-421F-A5E1-DDED25C97167}" type="sibTrans" cxnId="{A02B4F7D-046F-4F72-93F3-26CCD6CE7E0C}">
      <dgm:prSet/>
      <dgm:spPr/>
      <dgm:t>
        <a:bodyPr/>
        <a:lstStyle/>
        <a:p>
          <a:endParaRPr lang="en-US"/>
        </a:p>
      </dgm:t>
    </dgm:pt>
    <dgm:pt modelId="{4904E0E2-319F-458A-A49E-998CF5C43426}">
      <dgm:prSet/>
      <dgm:spPr/>
      <dgm:t>
        <a:bodyPr/>
        <a:lstStyle/>
        <a:p>
          <a:r>
            <a:rPr lang="en-IN" b="1"/>
            <a:t>Depth Correlations:</a:t>
          </a:r>
          <a:r>
            <a:rPr lang="en-IN"/>
            <a:t> Different magnitude types tend to capture earthquakes at different depth ranges, highlighting the importance of using specific scales for deep vs. shallow tectonic analysis.</a:t>
          </a:r>
          <a:endParaRPr lang="en-US"/>
        </a:p>
      </dgm:t>
    </dgm:pt>
    <dgm:pt modelId="{6D2938A3-B95C-4D89-AF62-C2273064048F}" type="parTrans" cxnId="{3E0B48FE-3715-45BC-97CC-3BA7CD3FD7F4}">
      <dgm:prSet/>
      <dgm:spPr/>
      <dgm:t>
        <a:bodyPr/>
        <a:lstStyle/>
        <a:p>
          <a:endParaRPr lang="en-US"/>
        </a:p>
      </dgm:t>
    </dgm:pt>
    <dgm:pt modelId="{B73DB7C5-2D28-4088-96E0-697DF0FF8BF8}" type="sibTrans" cxnId="{3E0B48FE-3715-45BC-97CC-3BA7CD3FD7F4}">
      <dgm:prSet/>
      <dgm:spPr/>
      <dgm:t>
        <a:bodyPr/>
        <a:lstStyle/>
        <a:p>
          <a:endParaRPr lang="en-US"/>
        </a:p>
      </dgm:t>
    </dgm:pt>
    <dgm:pt modelId="{DBC0970F-2FB5-41FF-B9BD-1DF09444CE0B}">
      <dgm:prSet/>
      <dgm:spPr/>
      <dgm:t>
        <a:bodyPr/>
        <a:lstStyle/>
        <a:p>
          <a:r>
            <a:rPr lang="en-IN" b="1"/>
            <a:t>Temporal Clustering:</a:t>
          </a:r>
          <a:r>
            <a:rPr lang="en-IN"/>
            <a:t> Seismic activity is not perfectly uniform; the interactive time-series reveals distinct bursts of activity, likely corresponding to major seismic events and their subsequent aftershocks.</a:t>
          </a:r>
          <a:endParaRPr lang="en-US"/>
        </a:p>
      </dgm:t>
    </dgm:pt>
    <dgm:pt modelId="{A0944D6D-5307-4AB8-8562-D662DC83ECAB}" type="parTrans" cxnId="{5E28F4D8-DA03-4CF3-AD4E-118CE4A23C32}">
      <dgm:prSet/>
      <dgm:spPr/>
      <dgm:t>
        <a:bodyPr/>
        <a:lstStyle/>
        <a:p>
          <a:endParaRPr lang="en-US"/>
        </a:p>
      </dgm:t>
    </dgm:pt>
    <dgm:pt modelId="{38C89C24-E902-46F8-8FFB-D7402D9E07D9}" type="sibTrans" cxnId="{5E28F4D8-DA03-4CF3-AD4E-118CE4A23C32}">
      <dgm:prSet/>
      <dgm:spPr/>
      <dgm:t>
        <a:bodyPr/>
        <a:lstStyle/>
        <a:p>
          <a:endParaRPr lang="en-US"/>
        </a:p>
      </dgm:t>
    </dgm:pt>
    <dgm:pt modelId="{79B7C0C5-15FF-4E38-B799-5675461C4940}" type="pres">
      <dgm:prSet presAssocID="{C677E0CF-E2AE-4BED-BA13-EDCDE5089B0B}" presName="root" presStyleCnt="0">
        <dgm:presLayoutVars>
          <dgm:dir/>
          <dgm:resizeHandles val="exact"/>
        </dgm:presLayoutVars>
      </dgm:prSet>
      <dgm:spPr/>
    </dgm:pt>
    <dgm:pt modelId="{0A3B38AA-A23C-4112-9543-6FEFF559FCE3}" type="pres">
      <dgm:prSet presAssocID="{0EAF720B-EFED-435E-8839-3120733E1248}" presName="compNode" presStyleCnt="0"/>
      <dgm:spPr/>
    </dgm:pt>
    <dgm:pt modelId="{2CA5FB6C-4D21-426A-AC5F-AFAC4ABB7163}" type="pres">
      <dgm:prSet presAssocID="{0EAF720B-EFED-435E-8839-3120733E1248}" presName="bgRect" presStyleLbl="bgShp" presStyleIdx="0" presStyleCnt="3"/>
      <dgm:spPr/>
    </dgm:pt>
    <dgm:pt modelId="{734D084F-84EC-478E-9022-D11407109002}" type="pres">
      <dgm:prSet presAssocID="{0EAF720B-EFED-435E-8839-3120733E124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idge scene"/>
        </a:ext>
      </dgm:extLst>
    </dgm:pt>
    <dgm:pt modelId="{E3343AD1-0D97-4FC5-A449-0710DC4F6FC1}" type="pres">
      <dgm:prSet presAssocID="{0EAF720B-EFED-435E-8839-3120733E1248}" presName="spaceRect" presStyleCnt="0"/>
      <dgm:spPr/>
    </dgm:pt>
    <dgm:pt modelId="{0551CB59-B7B6-42F8-9CEC-FA24EB3BEBE6}" type="pres">
      <dgm:prSet presAssocID="{0EAF720B-EFED-435E-8839-3120733E1248}" presName="parTx" presStyleLbl="revTx" presStyleIdx="0" presStyleCnt="3">
        <dgm:presLayoutVars>
          <dgm:chMax val="0"/>
          <dgm:chPref val="0"/>
        </dgm:presLayoutVars>
      </dgm:prSet>
      <dgm:spPr/>
    </dgm:pt>
    <dgm:pt modelId="{E054EFB0-32AA-441B-A966-B0E9C032D799}" type="pres">
      <dgm:prSet presAssocID="{60D07619-F7B8-421F-A5E1-DDED25C97167}" presName="sibTrans" presStyleCnt="0"/>
      <dgm:spPr/>
    </dgm:pt>
    <dgm:pt modelId="{5F4E764D-C8DB-4811-89E3-4362FB532666}" type="pres">
      <dgm:prSet presAssocID="{4904E0E2-319F-458A-A49E-998CF5C43426}" presName="compNode" presStyleCnt="0"/>
      <dgm:spPr/>
    </dgm:pt>
    <dgm:pt modelId="{7C0817CA-EEE5-4479-859B-65D0AE14B7AA}" type="pres">
      <dgm:prSet presAssocID="{4904E0E2-319F-458A-A49E-998CF5C43426}" presName="bgRect" presStyleLbl="bgShp" presStyleIdx="1" presStyleCnt="3"/>
      <dgm:spPr/>
    </dgm:pt>
    <dgm:pt modelId="{0212AAE0-2C63-4528-B4A1-8556537672C5}" type="pres">
      <dgm:prSet presAssocID="{4904E0E2-319F-458A-A49E-998CF5C4342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ntains"/>
        </a:ext>
      </dgm:extLst>
    </dgm:pt>
    <dgm:pt modelId="{2FCD47BC-22F3-470B-BF2E-F8BC67C93CD1}" type="pres">
      <dgm:prSet presAssocID="{4904E0E2-319F-458A-A49E-998CF5C43426}" presName="spaceRect" presStyleCnt="0"/>
      <dgm:spPr/>
    </dgm:pt>
    <dgm:pt modelId="{7ADA40E9-33E4-4909-8A3D-52DF830BB4C5}" type="pres">
      <dgm:prSet presAssocID="{4904E0E2-319F-458A-A49E-998CF5C43426}" presName="parTx" presStyleLbl="revTx" presStyleIdx="1" presStyleCnt="3">
        <dgm:presLayoutVars>
          <dgm:chMax val="0"/>
          <dgm:chPref val="0"/>
        </dgm:presLayoutVars>
      </dgm:prSet>
      <dgm:spPr/>
    </dgm:pt>
    <dgm:pt modelId="{F4920AE2-4D85-4201-BFCD-BD876FE8C734}" type="pres">
      <dgm:prSet presAssocID="{B73DB7C5-2D28-4088-96E0-697DF0FF8BF8}" presName="sibTrans" presStyleCnt="0"/>
      <dgm:spPr/>
    </dgm:pt>
    <dgm:pt modelId="{707E4E63-F30E-4326-9FC7-DE8E8275092C}" type="pres">
      <dgm:prSet presAssocID="{DBC0970F-2FB5-41FF-B9BD-1DF09444CE0B}" presName="compNode" presStyleCnt="0"/>
      <dgm:spPr/>
    </dgm:pt>
    <dgm:pt modelId="{8DB002E0-0F9F-4817-A6C1-2E6EF5917D99}" type="pres">
      <dgm:prSet presAssocID="{DBC0970F-2FB5-41FF-B9BD-1DF09444CE0B}" presName="bgRect" presStyleLbl="bgShp" presStyleIdx="2" presStyleCnt="3"/>
      <dgm:spPr/>
    </dgm:pt>
    <dgm:pt modelId="{FF374BC3-6EC1-48F7-B17D-CE0109526067}" type="pres">
      <dgm:prSet presAssocID="{DBC0970F-2FB5-41FF-B9BD-1DF09444CE0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rt with Pulse"/>
        </a:ext>
      </dgm:extLst>
    </dgm:pt>
    <dgm:pt modelId="{3F1D82B4-8A67-4A1B-A392-EE6665D2DA32}" type="pres">
      <dgm:prSet presAssocID="{DBC0970F-2FB5-41FF-B9BD-1DF09444CE0B}" presName="spaceRect" presStyleCnt="0"/>
      <dgm:spPr/>
    </dgm:pt>
    <dgm:pt modelId="{3DCD7ED0-0BCA-42D3-A8C1-A30B6AF64EF4}" type="pres">
      <dgm:prSet presAssocID="{DBC0970F-2FB5-41FF-B9BD-1DF09444CE0B}" presName="parTx" presStyleLbl="revTx" presStyleIdx="2" presStyleCnt="3">
        <dgm:presLayoutVars>
          <dgm:chMax val="0"/>
          <dgm:chPref val="0"/>
        </dgm:presLayoutVars>
      </dgm:prSet>
      <dgm:spPr/>
    </dgm:pt>
  </dgm:ptLst>
  <dgm:cxnLst>
    <dgm:cxn modelId="{1CB69E0A-A50B-49EF-AAE7-6CFB3FF59338}" type="presOf" srcId="{4904E0E2-319F-458A-A49E-998CF5C43426}" destId="{7ADA40E9-33E4-4909-8A3D-52DF830BB4C5}" srcOrd="0" destOrd="0" presId="urn:microsoft.com/office/officeart/2018/2/layout/IconVerticalSolidList"/>
    <dgm:cxn modelId="{F2739427-00D9-4976-9593-D30DBB757C19}" type="presOf" srcId="{0EAF720B-EFED-435E-8839-3120733E1248}" destId="{0551CB59-B7B6-42F8-9CEC-FA24EB3BEBE6}" srcOrd="0" destOrd="0" presId="urn:microsoft.com/office/officeart/2018/2/layout/IconVerticalSolidList"/>
    <dgm:cxn modelId="{96857353-E952-411F-B6CD-31D72A665447}" type="presOf" srcId="{C677E0CF-E2AE-4BED-BA13-EDCDE5089B0B}" destId="{79B7C0C5-15FF-4E38-B799-5675461C4940}" srcOrd="0" destOrd="0" presId="urn:microsoft.com/office/officeart/2018/2/layout/IconVerticalSolidList"/>
    <dgm:cxn modelId="{A02B4F7D-046F-4F72-93F3-26CCD6CE7E0C}" srcId="{C677E0CF-E2AE-4BED-BA13-EDCDE5089B0B}" destId="{0EAF720B-EFED-435E-8839-3120733E1248}" srcOrd="0" destOrd="0" parTransId="{793496E2-EC6F-43B3-AB68-7A81A9B686B1}" sibTransId="{60D07619-F7B8-421F-A5E1-DDED25C97167}"/>
    <dgm:cxn modelId="{2363D590-4BC5-40B5-AAD1-BC8A4ED9702C}" type="presOf" srcId="{DBC0970F-2FB5-41FF-B9BD-1DF09444CE0B}" destId="{3DCD7ED0-0BCA-42D3-A8C1-A30B6AF64EF4}" srcOrd="0" destOrd="0" presId="urn:microsoft.com/office/officeart/2018/2/layout/IconVerticalSolidList"/>
    <dgm:cxn modelId="{5E28F4D8-DA03-4CF3-AD4E-118CE4A23C32}" srcId="{C677E0CF-E2AE-4BED-BA13-EDCDE5089B0B}" destId="{DBC0970F-2FB5-41FF-B9BD-1DF09444CE0B}" srcOrd="2" destOrd="0" parTransId="{A0944D6D-5307-4AB8-8562-D662DC83ECAB}" sibTransId="{38C89C24-E902-46F8-8FFB-D7402D9E07D9}"/>
    <dgm:cxn modelId="{3E0B48FE-3715-45BC-97CC-3BA7CD3FD7F4}" srcId="{C677E0CF-E2AE-4BED-BA13-EDCDE5089B0B}" destId="{4904E0E2-319F-458A-A49E-998CF5C43426}" srcOrd="1" destOrd="0" parTransId="{6D2938A3-B95C-4D89-AF62-C2273064048F}" sibTransId="{B73DB7C5-2D28-4088-96E0-697DF0FF8BF8}"/>
    <dgm:cxn modelId="{76614CEC-3ABC-48B1-B51F-9B4769A0F4BB}" type="presParOf" srcId="{79B7C0C5-15FF-4E38-B799-5675461C4940}" destId="{0A3B38AA-A23C-4112-9543-6FEFF559FCE3}" srcOrd="0" destOrd="0" presId="urn:microsoft.com/office/officeart/2018/2/layout/IconVerticalSolidList"/>
    <dgm:cxn modelId="{2DCD482A-596D-469D-9C92-8C93B5322114}" type="presParOf" srcId="{0A3B38AA-A23C-4112-9543-6FEFF559FCE3}" destId="{2CA5FB6C-4D21-426A-AC5F-AFAC4ABB7163}" srcOrd="0" destOrd="0" presId="urn:microsoft.com/office/officeart/2018/2/layout/IconVerticalSolidList"/>
    <dgm:cxn modelId="{3AC0C1B2-8B58-4760-91C0-BBBD84C3F9F6}" type="presParOf" srcId="{0A3B38AA-A23C-4112-9543-6FEFF559FCE3}" destId="{734D084F-84EC-478E-9022-D11407109002}" srcOrd="1" destOrd="0" presId="urn:microsoft.com/office/officeart/2018/2/layout/IconVerticalSolidList"/>
    <dgm:cxn modelId="{56B2F01D-C34E-475B-9F3E-B018229958E9}" type="presParOf" srcId="{0A3B38AA-A23C-4112-9543-6FEFF559FCE3}" destId="{E3343AD1-0D97-4FC5-A449-0710DC4F6FC1}" srcOrd="2" destOrd="0" presId="urn:microsoft.com/office/officeart/2018/2/layout/IconVerticalSolidList"/>
    <dgm:cxn modelId="{D87F35B2-A3D0-40E6-8392-6378B8780564}" type="presParOf" srcId="{0A3B38AA-A23C-4112-9543-6FEFF559FCE3}" destId="{0551CB59-B7B6-42F8-9CEC-FA24EB3BEBE6}" srcOrd="3" destOrd="0" presId="urn:microsoft.com/office/officeart/2018/2/layout/IconVerticalSolidList"/>
    <dgm:cxn modelId="{E25AB782-8947-452D-B048-1509477DE92F}" type="presParOf" srcId="{79B7C0C5-15FF-4E38-B799-5675461C4940}" destId="{E054EFB0-32AA-441B-A966-B0E9C032D799}" srcOrd="1" destOrd="0" presId="urn:microsoft.com/office/officeart/2018/2/layout/IconVerticalSolidList"/>
    <dgm:cxn modelId="{51B1FCD2-862E-4166-99B1-6304CA9421F2}" type="presParOf" srcId="{79B7C0C5-15FF-4E38-B799-5675461C4940}" destId="{5F4E764D-C8DB-4811-89E3-4362FB532666}" srcOrd="2" destOrd="0" presId="urn:microsoft.com/office/officeart/2018/2/layout/IconVerticalSolidList"/>
    <dgm:cxn modelId="{0D0D5897-3258-475A-8C3B-16799323B1BA}" type="presParOf" srcId="{5F4E764D-C8DB-4811-89E3-4362FB532666}" destId="{7C0817CA-EEE5-4479-859B-65D0AE14B7AA}" srcOrd="0" destOrd="0" presId="urn:microsoft.com/office/officeart/2018/2/layout/IconVerticalSolidList"/>
    <dgm:cxn modelId="{2675FA0D-58B0-4478-808D-3C9851698602}" type="presParOf" srcId="{5F4E764D-C8DB-4811-89E3-4362FB532666}" destId="{0212AAE0-2C63-4528-B4A1-8556537672C5}" srcOrd="1" destOrd="0" presId="urn:microsoft.com/office/officeart/2018/2/layout/IconVerticalSolidList"/>
    <dgm:cxn modelId="{C146656A-574B-4F82-B036-3D280C0BC0FA}" type="presParOf" srcId="{5F4E764D-C8DB-4811-89E3-4362FB532666}" destId="{2FCD47BC-22F3-470B-BF2E-F8BC67C93CD1}" srcOrd="2" destOrd="0" presId="urn:microsoft.com/office/officeart/2018/2/layout/IconVerticalSolidList"/>
    <dgm:cxn modelId="{D313D662-37AD-4987-B36F-C5D432E54B3C}" type="presParOf" srcId="{5F4E764D-C8DB-4811-89E3-4362FB532666}" destId="{7ADA40E9-33E4-4909-8A3D-52DF830BB4C5}" srcOrd="3" destOrd="0" presId="urn:microsoft.com/office/officeart/2018/2/layout/IconVerticalSolidList"/>
    <dgm:cxn modelId="{5F909750-0474-4E9E-A553-9A12254A785C}" type="presParOf" srcId="{79B7C0C5-15FF-4E38-B799-5675461C4940}" destId="{F4920AE2-4D85-4201-BFCD-BD876FE8C734}" srcOrd="3" destOrd="0" presId="urn:microsoft.com/office/officeart/2018/2/layout/IconVerticalSolidList"/>
    <dgm:cxn modelId="{2A15CC14-C49D-4608-9FF4-C6A28D6ACBCA}" type="presParOf" srcId="{79B7C0C5-15FF-4E38-B799-5675461C4940}" destId="{707E4E63-F30E-4326-9FC7-DE8E8275092C}" srcOrd="4" destOrd="0" presId="urn:microsoft.com/office/officeart/2018/2/layout/IconVerticalSolidList"/>
    <dgm:cxn modelId="{C85BED9B-8A6C-4E68-807D-1779042AD44E}" type="presParOf" srcId="{707E4E63-F30E-4326-9FC7-DE8E8275092C}" destId="{8DB002E0-0F9F-4817-A6C1-2E6EF5917D99}" srcOrd="0" destOrd="0" presId="urn:microsoft.com/office/officeart/2018/2/layout/IconVerticalSolidList"/>
    <dgm:cxn modelId="{DA99276A-B5E0-4753-BEEB-E27A704E1B73}" type="presParOf" srcId="{707E4E63-F30E-4326-9FC7-DE8E8275092C}" destId="{FF374BC3-6EC1-48F7-B17D-CE0109526067}" srcOrd="1" destOrd="0" presId="urn:microsoft.com/office/officeart/2018/2/layout/IconVerticalSolidList"/>
    <dgm:cxn modelId="{7A320BD3-C5B7-4038-B60B-E92E4B28A914}" type="presParOf" srcId="{707E4E63-F30E-4326-9FC7-DE8E8275092C}" destId="{3F1D82B4-8A67-4A1B-A392-EE6665D2DA32}" srcOrd="2" destOrd="0" presId="urn:microsoft.com/office/officeart/2018/2/layout/IconVerticalSolidList"/>
    <dgm:cxn modelId="{B7D42BF0-D4FF-4BF1-B584-0CD72D8E351F}" type="presParOf" srcId="{707E4E63-F30E-4326-9FC7-DE8E8275092C}" destId="{3DCD7ED0-0BCA-42D3-A8C1-A30B6AF64EF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18571D-DEA3-4309-B0A6-9D9A04D4BA5B}">
      <dsp:nvSpPr>
        <dsp:cNvPr id="0" name=""/>
        <dsp:cNvSpPr/>
      </dsp:nvSpPr>
      <dsp:spPr>
        <a:xfrm>
          <a:off x="0" y="2121"/>
          <a:ext cx="7216416" cy="1075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F68A13-4743-4758-A194-DEEA39A4CD0C}">
      <dsp:nvSpPr>
        <dsp:cNvPr id="0" name=""/>
        <dsp:cNvSpPr/>
      </dsp:nvSpPr>
      <dsp:spPr>
        <a:xfrm>
          <a:off x="325236" y="244032"/>
          <a:ext cx="591338" cy="5913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C67944-2B03-4317-B8D2-57D4FDC6BA88}">
      <dsp:nvSpPr>
        <dsp:cNvPr id="0" name=""/>
        <dsp:cNvSpPr/>
      </dsp:nvSpPr>
      <dsp:spPr>
        <a:xfrm>
          <a:off x="1241811" y="2121"/>
          <a:ext cx="5974604" cy="107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88" tIns="113788" rIns="113788" bIns="113788" numCol="1" spcCol="1270" anchor="ctr" anchorCtr="0">
          <a:noAutofit/>
        </a:bodyPr>
        <a:lstStyle/>
        <a:p>
          <a:pPr marL="0" lvl="0" indent="0" algn="l" defTabSz="800100">
            <a:lnSpc>
              <a:spcPct val="100000"/>
            </a:lnSpc>
            <a:spcBef>
              <a:spcPct val="0"/>
            </a:spcBef>
            <a:spcAft>
              <a:spcPct val="35000"/>
            </a:spcAft>
            <a:buNone/>
          </a:pPr>
          <a:r>
            <a:rPr lang="en-IN" sz="1800" b="0" i="0" kern="1200" dirty="0"/>
            <a:t>The data was loaded into a Pandas </a:t>
          </a:r>
          <a:r>
            <a:rPr lang="en-IN" sz="1800" b="0" i="0" kern="1200" dirty="0" err="1"/>
            <a:t>DataFrame</a:t>
          </a:r>
          <a:r>
            <a:rPr lang="en-IN" sz="1800" b="0" i="0" kern="1200" dirty="0"/>
            <a:t> from a CSV file.</a:t>
          </a:r>
          <a:endParaRPr lang="en-US" sz="1800" kern="1200" dirty="0"/>
        </a:p>
      </dsp:txBody>
      <dsp:txXfrm>
        <a:off x="1241811" y="2121"/>
        <a:ext cx="5974604" cy="1075161"/>
      </dsp:txXfrm>
    </dsp:sp>
    <dsp:sp modelId="{3FFF6FDF-3A5A-4D27-85E7-2B2C20CBC63B}">
      <dsp:nvSpPr>
        <dsp:cNvPr id="0" name=""/>
        <dsp:cNvSpPr/>
      </dsp:nvSpPr>
      <dsp:spPr>
        <a:xfrm>
          <a:off x="0" y="1346073"/>
          <a:ext cx="7216416" cy="1075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D5E2A-AEB7-4C09-803E-498F1C99885A}">
      <dsp:nvSpPr>
        <dsp:cNvPr id="0" name=""/>
        <dsp:cNvSpPr/>
      </dsp:nvSpPr>
      <dsp:spPr>
        <a:xfrm>
          <a:off x="325236" y="1587984"/>
          <a:ext cx="591338" cy="5913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D5096B-889C-4210-8D8C-2DF8FCADA092}">
      <dsp:nvSpPr>
        <dsp:cNvPr id="0" name=""/>
        <dsp:cNvSpPr/>
      </dsp:nvSpPr>
      <dsp:spPr>
        <a:xfrm>
          <a:off x="1241811" y="1346073"/>
          <a:ext cx="5974604" cy="107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88" tIns="113788" rIns="113788" bIns="113788" numCol="1" spcCol="1270" anchor="ctr" anchorCtr="0">
          <a:noAutofit/>
        </a:bodyPr>
        <a:lstStyle/>
        <a:p>
          <a:pPr marL="0" lvl="0" indent="0" algn="l" defTabSz="800100">
            <a:lnSpc>
              <a:spcPct val="100000"/>
            </a:lnSpc>
            <a:spcBef>
              <a:spcPct val="0"/>
            </a:spcBef>
            <a:spcAft>
              <a:spcPct val="35000"/>
            </a:spcAft>
            <a:buNone/>
          </a:pPr>
          <a:r>
            <a:rPr lang="en-IN" sz="1800" b="0" i="0" kern="1200" dirty="0"/>
            <a:t>The time column was converted to datetime objects for time-series analysis.</a:t>
          </a:r>
          <a:endParaRPr lang="en-US" sz="1800" kern="1200" dirty="0"/>
        </a:p>
      </dsp:txBody>
      <dsp:txXfrm>
        <a:off x="1241811" y="1346073"/>
        <a:ext cx="5974604" cy="1075161"/>
      </dsp:txXfrm>
    </dsp:sp>
    <dsp:sp modelId="{3B9D56E6-0DB4-4AF2-B437-32FFC364DEB2}">
      <dsp:nvSpPr>
        <dsp:cNvPr id="0" name=""/>
        <dsp:cNvSpPr/>
      </dsp:nvSpPr>
      <dsp:spPr>
        <a:xfrm>
          <a:off x="0" y="2690025"/>
          <a:ext cx="7216416" cy="1075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D3BF13-309C-473F-A99F-13D1F7D0AC35}">
      <dsp:nvSpPr>
        <dsp:cNvPr id="0" name=""/>
        <dsp:cNvSpPr/>
      </dsp:nvSpPr>
      <dsp:spPr>
        <a:xfrm>
          <a:off x="325236" y="2931936"/>
          <a:ext cx="591338" cy="5913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AEE474-73C6-4808-A246-A04E9F65DA41}">
      <dsp:nvSpPr>
        <dsp:cNvPr id="0" name=""/>
        <dsp:cNvSpPr/>
      </dsp:nvSpPr>
      <dsp:spPr>
        <a:xfrm>
          <a:off x="1241811" y="2690025"/>
          <a:ext cx="5974604" cy="107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88" tIns="113788" rIns="113788" bIns="113788" numCol="1" spcCol="1270" anchor="ctr" anchorCtr="0">
          <a:noAutofit/>
        </a:bodyPr>
        <a:lstStyle/>
        <a:p>
          <a:pPr marL="0" lvl="0" indent="0" algn="l" defTabSz="800100" rtl="0">
            <a:lnSpc>
              <a:spcPct val="100000"/>
            </a:lnSpc>
            <a:spcBef>
              <a:spcPct val="0"/>
            </a:spcBef>
            <a:spcAft>
              <a:spcPct val="35000"/>
            </a:spcAft>
            <a:buNone/>
          </a:pPr>
          <a:r>
            <a:rPr lang="en-IN" sz="1800" b="0" i="0" kern="1200"/>
            <a:t>A new Country column was extracted from the place string to facilitate regional analysis.</a:t>
          </a:r>
          <a:endParaRPr lang="en-US" sz="1800" kern="1200" dirty="0"/>
        </a:p>
      </dsp:txBody>
      <dsp:txXfrm>
        <a:off x="1241811" y="2690025"/>
        <a:ext cx="5974604" cy="1075161"/>
      </dsp:txXfrm>
    </dsp:sp>
    <dsp:sp modelId="{37E58E00-3522-4FEA-B2AD-45916525586D}">
      <dsp:nvSpPr>
        <dsp:cNvPr id="0" name=""/>
        <dsp:cNvSpPr/>
      </dsp:nvSpPr>
      <dsp:spPr>
        <a:xfrm>
          <a:off x="0" y="4033977"/>
          <a:ext cx="7216416" cy="1075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784B91-F540-4572-8582-487438765325}">
      <dsp:nvSpPr>
        <dsp:cNvPr id="0" name=""/>
        <dsp:cNvSpPr/>
      </dsp:nvSpPr>
      <dsp:spPr>
        <a:xfrm>
          <a:off x="325236" y="4275888"/>
          <a:ext cx="591338" cy="5913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8C0E45-148B-422E-822F-69472B56D5CB}">
      <dsp:nvSpPr>
        <dsp:cNvPr id="0" name=""/>
        <dsp:cNvSpPr/>
      </dsp:nvSpPr>
      <dsp:spPr>
        <a:xfrm>
          <a:off x="1241811" y="4033977"/>
          <a:ext cx="5974604" cy="107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88" tIns="113788" rIns="113788" bIns="113788" numCol="1" spcCol="1270" anchor="ctr" anchorCtr="0">
          <a:noAutofit/>
        </a:bodyPr>
        <a:lstStyle/>
        <a:p>
          <a:pPr marL="0" lvl="0" indent="0" algn="l" defTabSz="800100">
            <a:lnSpc>
              <a:spcPct val="100000"/>
            </a:lnSpc>
            <a:spcBef>
              <a:spcPct val="0"/>
            </a:spcBef>
            <a:spcAft>
              <a:spcPct val="35000"/>
            </a:spcAft>
            <a:buNone/>
          </a:pPr>
          <a:r>
            <a:rPr lang="en-IN" sz="1800" b="0" i="0" kern="1200" dirty="0"/>
            <a:t>We filtered for relevant columns and handled potential missing values in magnitude or depth to ensure accurate plotting.</a:t>
          </a:r>
          <a:endParaRPr lang="en-US" sz="1800" kern="1200" dirty="0"/>
        </a:p>
      </dsp:txBody>
      <dsp:txXfrm>
        <a:off x="1241811" y="4033977"/>
        <a:ext cx="5974604" cy="10751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A5FB6C-4D21-426A-AC5F-AFAC4ABB7163}">
      <dsp:nvSpPr>
        <dsp:cNvPr id="0" name=""/>
        <dsp:cNvSpPr/>
      </dsp:nvSpPr>
      <dsp:spPr>
        <a:xfrm>
          <a:off x="0" y="623"/>
          <a:ext cx="7216416" cy="1460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4D084F-84EC-478E-9022-D11407109002}">
      <dsp:nvSpPr>
        <dsp:cNvPr id="0" name=""/>
        <dsp:cNvSpPr/>
      </dsp:nvSpPr>
      <dsp:spPr>
        <a:xfrm>
          <a:off x="441651" y="329124"/>
          <a:ext cx="803001" cy="8030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51CB59-B7B6-42F8-9CEC-FA24EB3BEBE6}">
      <dsp:nvSpPr>
        <dsp:cNvPr id="0" name=""/>
        <dsp:cNvSpPr/>
      </dsp:nvSpPr>
      <dsp:spPr>
        <a:xfrm>
          <a:off x="1686304" y="623"/>
          <a:ext cx="5530111" cy="1460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517" tIns="154517" rIns="154517" bIns="154517" numCol="1" spcCol="1270" anchor="ctr" anchorCtr="0">
          <a:noAutofit/>
        </a:bodyPr>
        <a:lstStyle/>
        <a:p>
          <a:pPr marL="0" lvl="0" indent="0" algn="l" defTabSz="755650">
            <a:lnSpc>
              <a:spcPct val="90000"/>
            </a:lnSpc>
            <a:spcBef>
              <a:spcPct val="0"/>
            </a:spcBef>
            <a:spcAft>
              <a:spcPct val="35000"/>
            </a:spcAft>
            <a:buNone/>
          </a:pPr>
          <a:r>
            <a:rPr lang="en-IN" sz="1700" b="1" kern="1200"/>
            <a:t>Frequency Patterns:</a:t>
          </a:r>
          <a:r>
            <a:rPr lang="en-IN" sz="1700" kern="1200"/>
            <a:t> The analysis confirms that low-magnitude earthquakes are vastly more common than high-magnitude ones.</a:t>
          </a:r>
          <a:endParaRPr lang="en-US" sz="1700" kern="1200"/>
        </a:p>
      </dsp:txBody>
      <dsp:txXfrm>
        <a:off x="1686304" y="623"/>
        <a:ext cx="5530111" cy="1460003"/>
      </dsp:txXfrm>
    </dsp:sp>
    <dsp:sp modelId="{7C0817CA-EEE5-4479-859B-65D0AE14B7AA}">
      <dsp:nvSpPr>
        <dsp:cNvPr id="0" name=""/>
        <dsp:cNvSpPr/>
      </dsp:nvSpPr>
      <dsp:spPr>
        <a:xfrm>
          <a:off x="0" y="1825628"/>
          <a:ext cx="7216416" cy="1460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12AAE0-2C63-4528-B4A1-8556537672C5}">
      <dsp:nvSpPr>
        <dsp:cNvPr id="0" name=""/>
        <dsp:cNvSpPr/>
      </dsp:nvSpPr>
      <dsp:spPr>
        <a:xfrm>
          <a:off x="441651" y="2154129"/>
          <a:ext cx="803001" cy="8030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DA40E9-33E4-4909-8A3D-52DF830BB4C5}">
      <dsp:nvSpPr>
        <dsp:cNvPr id="0" name=""/>
        <dsp:cNvSpPr/>
      </dsp:nvSpPr>
      <dsp:spPr>
        <a:xfrm>
          <a:off x="1686304" y="1825628"/>
          <a:ext cx="5530111" cy="1460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517" tIns="154517" rIns="154517" bIns="154517" numCol="1" spcCol="1270" anchor="ctr" anchorCtr="0">
          <a:noAutofit/>
        </a:bodyPr>
        <a:lstStyle/>
        <a:p>
          <a:pPr marL="0" lvl="0" indent="0" algn="l" defTabSz="755650">
            <a:lnSpc>
              <a:spcPct val="90000"/>
            </a:lnSpc>
            <a:spcBef>
              <a:spcPct val="0"/>
            </a:spcBef>
            <a:spcAft>
              <a:spcPct val="35000"/>
            </a:spcAft>
            <a:buNone/>
          </a:pPr>
          <a:r>
            <a:rPr lang="en-IN" sz="1700" b="1" kern="1200"/>
            <a:t>Depth Correlations:</a:t>
          </a:r>
          <a:r>
            <a:rPr lang="en-IN" sz="1700" kern="1200"/>
            <a:t> Different magnitude types tend to capture earthquakes at different depth ranges, highlighting the importance of using specific scales for deep vs. shallow tectonic analysis.</a:t>
          </a:r>
          <a:endParaRPr lang="en-US" sz="1700" kern="1200"/>
        </a:p>
      </dsp:txBody>
      <dsp:txXfrm>
        <a:off x="1686304" y="1825628"/>
        <a:ext cx="5530111" cy="1460003"/>
      </dsp:txXfrm>
    </dsp:sp>
    <dsp:sp modelId="{8DB002E0-0F9F-4817-A6C1-2E6EF5917D99}">
      <dsp:nvSpPr>
        <dsp:cNvPr id="0" name=""/>
        <dsp:cNvSpPr/>
      </dsp:nvSpPr>
      <dsp:spPr>
        <a:xfrm>
          <a:off x="0" y="3650632"/>
          <a:ext cx="7216416" cy="1460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374BC3-6EC1-48F7-B17D-CE0109526067}">
      <dsp:nvSpPr>
        <dsp:cNvPr id="0" name=""/>
        <dsp:cNvSpPr/>
      </dsp:nvSpPr>
      <dsp:spPr>
        <a:xfrm>
          <a:off x="441651" y="3979133"/>
          <a:ext cx="803001" cy="8030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CD7ED0-0BCA-42D3-A8C1-A30B6AF64EF4}">
      <dsp:nvSpPr>
        <dsp:cNvPr id="0" name=""/>
        <dsp:cNvSpPr/>
      </dsp:nvSpPr>
      <dsp:spPr>
        <a:xfrm>
          <a:off x="1686304" y="3650632"/>
          <a:ext cx="5530111" cy="1460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517" tIns="154517" rIns="154517" bIns="154517" numCol="1" spcCol="1270" anchor="ctr" anchorCtr="0">
          <a:noAutofit/>
        </a:bodyPr>
        <a:lstStyle/>
        <a:p>
          <a:pPr marL="0" lvl="0" indent="0" algn="l" defTabSz="755650">
            <a:lnSpc>
              <a:spcPct val="90000"/>
            </a:lnSpc>
            <a:spcBef>
              <a:spcPct val="0"/>
            </a:spcBef>
            <a:spcAft>
              <a:spcPct val="35000"/>
            </a:spcAft>
            <a:buNone/>
          </a:pPr>
          <a:r>
            <a:rPr lang="en-IN" sz="1700" b="1" kern="1200"/>
            <a:t>Temporal Clustering:</a:t>
          </a:r>
          <a:r>
            <a:rPr lang="en-IN" sz="1700" kern="1200"/>
            <a:t> Seismic activity is not perfectly uniform; the interactive time-series reveals distinct bursts of activity, likely corresponding to major seismic events and their subsequent aftershocks.</a:t>
          </a:r>
          <a:endParaRPr lang="en-US" sz="1700" kern="1200"/>
        </a:p>
      </dsp:txBody>
      <dsp:txXfrm>
        <a:off x="1686304" y="3650632"/>
        <a:ext cx="5530111" cy="146000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12/1/25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22552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12/1/25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131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12/1/25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003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12/1/25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03548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12/1/25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428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12/1/25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49239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12/1/25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86136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12/1/25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07285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12/1/25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61930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12/1/25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220068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12/1/25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60246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12/1/25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90534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hyperlink" Target="https://earthquake.usgs.gov/earthquakes/search/"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FEDE47-EC81-6C02-810F-4E1FF479791A}"/>
              </a:ext>
            </a:extLst>
          </p:cNvPr>
          <p:cNvSpPr>
            <a:spLocks noGrp="1"/>
          </p:cNvSpPr>
          <p:nvPr>
            <p:ph type="ctrTitle"/>
          </p:nvPr>
        </p:nvSpPr>
        <p:spPr>
          <a:xfrm>
            <a:off x="8719126" y="979051"/>
            <a:ext cx="2811879" cy="1807048"/>
          </a:xfrm>
        </p:spPr>
        <p:txBody>
          <a:bodyPr vert="horz" lIns="91440" tIns="45720" rIns="91440" bIns="45720" rtlCol="0" anchor="b">
            <a:normAutofit/>
          </a:bodyPr>
          <a:lstStyle/>
          <a:p>
            <a:pPr>
              <a:lnSpc>
                <a:spcPct val="90000"/>
              </a:lnSpc>
            </a:pPr>
            <a:r>
              <a:rPr lang="en-US" sz="2500" i="0" u="none" strike="noStrike">
                <a:effectLst/>
              </a:rPr>
              <a:t>Global Earthquakes (2024–2025): Map &amp; Aggregation Visualizations</a:t>
            </a:r>
            <a:endParaRPr lang="en-US" sz="2500"/>
          </a:p>
        </p:txBody>
      </p:sp>
      <p:pic>
        <p:nvPicPr>
          <p:cNvPr id="4" name="Picture 3" descr="Snow Globe art">
            <a:extLst>
              <a:ext uri="{FF2B5EF4-FFF2-40B4-BE49-F238E27FC236}">
                <a16:creationId xmlns:a16="http://schemas.microsoft.com/office/drawing/2014/main" id="{AE01BFAF-FE53-C4C3-F618-07DE2E3726E8}"/>
              </a:ext>
            </a:extLst>
          </p:cNvPr>
          <p:cNvPicPr>
            <a:picLocks noChangeAspect="1"/>
          </p:cNvPicPr>
          <p:nvPr/>
        </p:nvPicPr>
        <p:blipFill>
          <a:blip r:embed="rId2"/>
          <a:srcRect r="1030"/>
          <a:stretch>
            <a:fillRect/>
          </a:stretch>
        </p:blipFill>
        <p:spPr>
          <a:xfrm>
            <a:off x="20" y="535709"/>
            <a:ext cx="8229580" cy="5820640"/>
          </a:xfrm>
          <a:prstGeom prst="rect">
            <a:avLst/>
          </a:prstGeom>
        </p:spPr>
      </p:pic>
      <p:cxnSp>
        <p:nvCxnSpPr>
          <p:cNvPr id="13" name="Straight Connector 12">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E3BF3BD0-007C-0171-1B89-7075BE007E16}"/>
              </a:ext>
            </a:extLst>
          </p:cNvPr>
          <p:cNvSpPr>
            <a:spLocks noGrp="1"/>
          </p:cNvSpPr>
          <p:nvPr>
            <p:ph type="subTitle" idx="1"/>
          </p:nvPr>
        </p:nvSpPr>
        <p:spPr>
          <a:xfrm>
            <a:off x="8719127" y="2922624"/>
            <a:ext cx="3315991" cy="3409950"/>
          </a:xfrm>
        </p:spPr>
        <p:txBody>
          <a:bodyPr vert="horz" lIns="91440" tIns="45720" rIns="91440" bIns="45720" rtlCol="0" anchor="t">
            <a:normAutofit/>
          </a:bodyPr>
          <a:lstStyle/>
          <a:p>
            <a:pPr>
              <a:lnSpc>
                <a:spcPct val="110000"/>
              </a:lnSpc>
            </a:pPr>
            <a:endParaRPr lang="en-US" sz="1000" i="0" u="none" strike="noStrike" dirty="0">
              <a:effectLst/>
            </a:endParaRPr>
          </a:p>
          <a:p>
            <a:pPr>
              <a:lnSpc>
                <a:spcPct val="110000"/>
              </a:lnSpc>
            </a:pPr>
            <a:r>
              <a:rPr lang="en-US" sz="1000" i="0" u="none" strike="noStrike" dirty="0">
                <a:effectLst/>
              </a:rPr>
              <a:t>CSIT 553 – Exploratory Data Analysis &amp; Visualization – Project 2</a:t>
            </a:r>
          </a:p>
          <a:p>
            <a:pPr>
              <a:lnSpc>
                <a:spcPct val="110000"/>
              </a:lnSpc>
              <a:buFont typeface="Arial" panose="020B0604020202020204" pitchFamily="34" charset="0"/>
              <a:buChar char="•"/>
            </a:pPr>
            <a:endParaRPr lang="en-US" sz="1000" dirty="0"/>
          </a:p>
          <a:p>
            <a:pPr>
              <a:lnSpc>
                <a:spcPct val="110000"/>
              </a:lnSpc>
            </a:pPr>
            <a:endParaRPr lang="en-US" sz="1000" dirty="0"/>
          </a:p>
          <a:p>
            <a:pPr>
              <a:lnSpc>
                <a:spcPct val="110000"/>
              </a:lnSpc>
            </a:pPr>
            <a:r>
              <a:rPr lang="en-US" sz="1000" dirty="0"/>
              <a:t>Prepared by:</a:t>
            </a:r>
          </a:p>
          <a:p>
            <a:pPr>
              <a:lnSpc>
                <a:spcPct val="110000"/>
              </a:lnSpc>
            </a:pPr>
            <a:r>
              <a:rPr lang="en-US" sz="1000" dirty="0"/>
              <a:t>Ayush Saxena Shrivastava</a:t>
            </a:r>
          </a:p>
          <a:p>
            <a:pPr>
              <a:lnSpc>
                <a:spcPct val="110000"/>
              </a:lnSpc>
            </a:pPr>
            <a:r>
              <a:rPr lang="en-US" sz="1000" dirty="0"/>
              <a:t>Dhir Rameshbhai Panchal</a:t>
            </a:r>
          </a:p>
          <a:p>
            <a:pPr>
              <a:lnSpc>
                <a:spcPct val="110000"/>
              </a:lnSpc>
            </a:pPr>
            <a:r>
              <a:rPr lang="en-US" sz="1000" dirty="0"/>
              <a:t>Vishwa Vimalkumar Patel</a:t>
            </a:r>
          </a:p>
          <a:p>
            <a:pPr>
              <a:lnSpc>
                <a:spcPct val="110000"/>
              </a:lnSpc>
            </a:pPr>
            <a:r>
              <a:rPr lang="en-US" sz="1000" dirty="0"/>
              <a:t>Keerthi Santoshini Nancherla</a:t>
            </a:r>
          </a:p>
        </p:txBody>
      </p:sp>
    </p:spTree>
    <p:extLst>
      <p:ext uri="{BB962C8B-B14F-4D97-AF65-F5344CB8AC3E}">
        <p14:creationId xmlns:p14="http://schemas.microsoft.com/office/powerpoint/2010/main" val="334804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1431FB7-F127-0A50-C52F-A1C2FB2F525C}"/>
              </a:ext>
            </a:extLst>
          </p:cNvPr>
          <p:cNvPicPr>
            <a:picLocks noGrp="1" noChangeAspect="1"/>
          </p:cNvPicPr>
          <p:nvPr>
            <p:ph sz="half" idx="2"/>
          </p:nvPr>
        </p:nvPicPr>
        <p:blipFill>
          <a:blip r:embed="rId2"/>
          <a:stretch>
            <a:fillRect/>
          </a:stretch>
        </p:blipFill>
        <p:spPr>
          <a:xfrm>
            <a:off x="143662" y="874077"/>
            <a:ext cx="5726796" cy="5426140"/>
          </a:xfrm>
          <a:prstGeom prst="rect">
            <a:avLst/>
          </a:prstGeom>
        </p:spPr>
      </p:pic>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6630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DD05AE42-641C-F44B-C644-BCD6BC56BFC5}"/>
              </a:ext>
            </a:extLst>
          </p:cNvPr>
          <p:cNvSpPr>
            <a:spLocks noGrp="1"/>
          </p:cNvSpPr>
          <p:nvPr>
            <p:ph sz="half" idx="1"/>
          </p:nvPr>
        </p:nvSpPr>
        <p:spPr>
          <a:xfrm>
            <a:off x="5793149" y="2633236"/>
            <a:ext cx="5737860" cy="3666980"/>
          </a:xfrm>
        </p:spPr>
        <p:txBody>
          <a:bodyPr vert="horz" lIns="91440" tIns="45720" rIns="91440" bIns="45720" rtlCol="0">
            <a:normAutofit/>
          </a:bodyPr>
          <a:lstStyle/>
          <a:p>
            <a:pPr>
              <a:lnSpc>
                <a:spcPct val="110000"/>
              </a:lnSpc>
            </a:pPr>
            <a:r>
              <a:rPr lang="en-US" sz="1700" b="1" i="0" u="none" strike="noStrike" dirty="0">
                <a:effectLst/>
              </a:rPr>
              <a:t>Description:</a:t>
            </a:r>
            <a:r>
              <a:rPr lang="en-US" sz="1700" b="0" i="0" u="none" strike="noStrike" dirty="0">
                <a:effectLst/>
              </a:rPr>
              <a:t> A histogram displays the frequency distribution of earthquake magnitudes. The X-axis represents the magnitude (binned), and the Y-axis shows the count of earthquakes falling into each bin.</a:t>
            </a:r>
          </a:p>
          <a:p>
            <a:pPr>
              <a:lnSpc>
                <a:spcPct val="110000"/>
              </a:lnSpc>
            </a:pPr>
            <a:r>
              <a:rPr lang="en-US" sz="1700" b="1" i="0" u="none" strike="noStrike" dirty="0">
                <a:effectLst/>
              </a:rPr>
              <a:t>Observation:</a:t>
            </a:r>
            <a:r>
              <a:rPr lang="en-US" sz="1700" b="0" i="0" u="none" strike="noStrike" dirty="0">
                <a:effectLst/>
              </a:rPr>
              <a:t> This plot typically reveals a "power law" distribution (Gutenberg-Richter law), where smaller earthquakes are extremely frequent, while larger magnitudes (&gt;5.0) are rare. It provides a clear overview of the seismic activity levels in the dataset.</a:t>
            </a:r>
          </a:p>
          <a:p>
            <a:pPr>
              <a:lnSpc>
                <a:spcPct val="110000"/>
              </a:lnSpc>
            </a:pPr>
            <a:endParaRPr lang="en-US" sz="1700" dirty="0"/>
          </a:p>
        </p:txBody>
      </p:sp>
      <p:sp>
        <p:nvSpPr>
          <p:cNvPr id="8" name="TextBox 7">
            <a:extLst>
              <a:ext uri="{FF2B5EF4-FFF2-40B4-BE49-F238E27FC236}">
                <a16:creationId xmlns:a16="http://schemas.microsoft.com/office/drawing/2014/main" id="{0C9CA896-8AF7-D83E-194F-C502F7EE99B1}"/>
              </a:ext>
            </a:extLst>
          </p:cNvPr>
          <p:cNvSpPr txBox="1"/>
          <p:nvPr/>
        </p:nvSpPr>
        <p:spPr>
          <a:xfrm>
            <a:off x="5866301" y="1454195"/>
            <a:ext cx="6097836" cy="377924"/>
          </a:xfrm>
          <a:prstGeom prst="rect">
            <a:avLst/>
          </a:prstGeom>
          <a:noFill/>
        </p:spPr>
        <p:txBody>
          <a:bodyPr wrap="square">
            <a:spAutoFit/>
          </a:bodyPr>
          <a:lstStyle/>
          <a:p>
            <a:pPr>
              <a:lnSpc>
                <a:spcPct val="110000"/>
              </a:lnSpc>
            </a:pPr>
            <a:r>
              <a:rPr lang="en-US" sz="1800" b="1" i="0" u="none" strike="noStrike" dirty="0">
                <a:effectLst/>
              </a:rPr>
              <a:t>Histogram of Earthquake Magnitudes</a:t>
            </a:r>
          </a:p>
        </p:txBody>
      </p:sp>
    </p:spTree>
    <p:extLst>
      <p:ext uri="{BB962C8B-B14F-4D97-AF65-F5344CB8AC3E}">
        <p14:creationId xmlns:p14="http://schemas.microsoft.com/office/powerpoint/2010/main" val="14848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20ADBF-9EE7-50C6-BC70-DDB4AF752029}"/>
              </a:ext>
            </a:extLst>
          </p:cNvPr>
          <p:cNvSpPr>
            <a:spLocks noGrp="1"/>
          </p:cNvSpPr>
          <p:nvPr>
            <p:ph sz="half" idx="1"/>
          </p:nvPr>
        </p:nvSpPr>
        <p:spPr>
          <a:xfrm>
            <a:off x="343905" y="2633841"/>
            <a:ext cx="6097836" cy="3661713"/>
          </a:xfrm>
        </p:spPr>
        <p:txBody>
          <a:bodyPr vert="horz" lIns="91440" tIns="45720" rIns="91440" bIns="45720" rtlCol="0">
            <a:normAutofit fontScale="70000" lnSpcReduction="20000"/>
          </a:bodyPr>
          <a:lstStyle/>
          <a:p>
            <a:pPr>
              <a:lnSpc>
                <a:spcPct val="110000"/>
              </a:lnSpc>
            </a:pPr>
            <a:r>
              <a:rPr lang="en-US" sz="1700" b="1" i="0" u="none" strike="noStrike" dirty="0">
                <a:effectLst/>
              </a:rPr>
              <a:t>Description:</a:t>
            </a:r>
            <a:r>
              <a:rPr lang="en-US" sz="1700" b="0" i="0" u="none" strike="noStrike" dirty="0">
                <a:effectLst/>
              </a:rPr>
              <a:t> A box plot compares the distribution of earthquake depths across different magnitude measurement types (</a:t>
            </a:r>
            <a:r>
              <a:rPr lang="en-US" sz="1700" b="0" i="0" u="none" strike="noStrike" dirty="0" err="1">
                <a:effectLst/>
              </a:rPr>
              <a:t>magType</a:t>
            </a:r>
            <a:r>
              <a:rPr lang="en-US" sz="1700" b="0" i="0" u="none" strike="noStrike" dirty="0">
                <a:effectLst/>
              </a:rPr>
              <a:t>).</a:t>
            </a:r>
          </a:p>
          <a:p>
            <a:pPr>
              <a:lnSpc>
                <a:spcPct val="110000"/>
              </a:lnSpc>
            </a:pPr>
            <a:r>
              <a:rPr lang="en-US" sz="1700" b="1" i="0" u="none" strike="noStrike" dirty="0">
                <a:effectLst/>
              </a:rPr>
              <a:t>Observation:</a:t>
            </a:r>
            <a:r>
              <a:rPr lang="en-US" sz="1700" b="0" i="0" u="none" strike="noStrike" dirty="0">
                <a:effectLst/>
              </a:rPr>
              <a:t> This visualization helps us understand if certain magnitude scales are associated with deeper or shallower events. For example, </a:t>
            </a:r>
            <a:r>
              <a:rPr lang="en-US" sz="1700" b="0" i="0" u="none" strike="noStrike" dirty="0" err="1">
                <a:effectLst/>
              </a:rPr>
              <a:t>mww</a:t>
            </a:r>
            <a:r>
              <a:rPr lang="en-US" sz="1700" b="0" i="0" u="none" strike="noStrike" dirty="0">
                <a:effectLst/>
              </a:rPr>
              <a:t> (Moment Magnitude) is often calculated for larger, deeper earthquakes, while ml (Local Magnitude) might capture shallower, crustal events. The box plot clearly shows the median depth and outliers for each category.</a:t>
            </a:r>
          </a:p>
          <a:p>
            <a:pPr>
              <a:lnSpc>
                <a:spcPct val="110000"/>
              </a:lnSpc>
            </a:pPr>
            <a:endParaRPr lang="en-US" sz="1700" b="0" i="0" u="none" strike="noStrike" dirty="0">
              <a:effectLst/>
            </a:endParaRPr>
          </a:p>
          <a:p>
            <a:pPr>
              <a:lnSpc>
                <a:spcPct val="110000"/>
              </a:lnSpc>
            </a:pPr>
            <a:r>
              <a:rPr lang="en-IN" sz="1600" b="1" dirty="0"/>
              <a:t>Top 5 magnitude types in our dataset:</a:t>
            </a:r>
            <a:r>
              <a:rPr lang="en-IN" sz="1600" dirty="0"/>
              <a:t> </a:t>
            </a:r>
          </a:p>
          <a:p>
            <a:pPr marL="0" indent="0">
              <a:spcBef>
                <a:spcPts val="600"/>
              </a:spcBef>
              <a:buNone/>
            </a:pPr>
            <a:r>
              <a:rPr lang="en-IN" sz="1600" dirty="0"/>
              <a:t>      • </a:t>
            </a:r>
            <a:r>
              <a:rPr lang="en-IN" sz="1600" b="1" dirty="0"/>
              <a:t>mb</a:t>
            </a:r>
            <a:r>
              <a:rPr lang="en-IN" sz="1600" dirty="0"/>
              <a:t> – Body-wave magnitude based on short-period from distant stations. </a:t>
            </a:r>
          </a:p>
          <a:p>
            <a:pPr marL="0" indent="0">
              <a:spcBef>
                <a:spcPts val="600"/>
              </a:spcBef>
              <a:buNone/>
            </a:pPr>
            <a:r>
              <a:rPr lang="en-IN" sz="1600" dirty="0"/>
              <a:t>      • </a:t>
            </a:r>
            <a:r>
              <a:rPr lang="en-IN" sz="1600" b="1" dirty="0" err="1"/>
              <a:t>mwr</a:t>
            </a:r>
            <a:r>
              <a:rPr lang="en-IN" sz="1600" dirty="0"/>
              <a:t> – Regional moment-magnitude estimated from regional-distance waveforms. </a:t>
            </a:r>
          </a:p>
          <a:p>
            <a:pPr marL="0" indent="0">
              <a:spcBef>
                <a:spcPts val="600"/>
              </a:spcBef>
              <a:buNone/>
            </a:pPr>
            <a:r>
              <a:rPr lang="en-IN" sz="1700" dirty="0"/>
              <a:t>      • </a:t>
            </a:r>
            <a:r>
              <a:rPr lang="en-IN" sz="1600" b="1" dirty="0"/>
              <a:t>ml</a:t>
            </a:r>
            <a:r>
              <a:rPr lang="en-IN" sz="1600" dirty="0"/>
              <a:t> – Local (Richter) magnitude</a:t>
            </a:r>
            <a:r>
              <a:rPr lang="en-IN" sz="1600"/>
              <a:t>, used </a:t>
            </a:r>
            <a:r>
              <a:rPr lang="en-IN" sz="1600" dirty="0"/>
              <a:t>for nearby small–moderate earthquakes. </a:t>
            </a:r>
          </a:p>
          <a:p>
            <a:pPr marL="0" indent="0">
              <a:spcBef>
                <a:spcPts val="600"/>
              </a:spcBef>
              <a:buNone/>
            </a:pPr>
            <a:r>
              <a:rPr lang="en-IN" sz="1600" dirty="0"/>
              <a:t>      • </a:t>
            </a:r>
            <a:r>
              <a:rPr lang="en-IN" sz="1600" b="1" dirty="0"/>
              <a:t>md</a:t>
            </a:r>
            <a:r>
              <a:rPr lang="en-IN" sz="1600" dirty="0"/>
              <a:t> – Duration magnitude, based on how long the shaking signal lasts on the seismogram. . </a:t>
            </a:r>
          </a:p>
          <a:p>
            <a:pPr marL="0" indent="0">
              <a:spcBef>
                <a:spcPts val="600"/>
              </a:spcBef>
              <a:buNone/>
            </a:pPr>
            <a:r>
              <a:rPr lang="en-IN" sz="1600" dirty="0"/>
              <a:t>      • </a:t>
            </a:r>
            <a:r>
              <a:rPr lang="en-IN" sz="1600" b="1" dirty="0" err="1"/>
              <a:t>mww</a:t>
            </a:r>
            <a:r>
              <a:rPr lang="en-IN" sz="1600" dirty="0"/>
              <a:t> – Moment magnitude, often used for larger global events. </a:t>
            </a:r>
          </a:p>
          <a:p>
            <a:pPr marL="0" indent="0">
              <a:spcBef>
                <a:spcPts val="600"/>
              </a:spcBef>
              <a:buNone/>
            </a:pPr>
            <a:r>
              <a:rPr lang="en-IN" sz="1600" dirty="0"/>
              <a:t>      </a:t>
            </a:r>
            <a:endParaRPr lang="en-US" sz="1700" dirty="0"/>
          </a:p>
        </p:txBody>
      </p:sp>
      <p:pic>
        <p:nvPicPr>
          <p:cNvPr id="5" name="Content Placeholder 4">
            <a:extLst>
              <a:ext uri="{FF2B5EF4-FFF2-40B4-BE49-F238E27FC236}">
                <a16:creationId xmlns:a16="http://schemas.microsoft.com/office/drawing/2014/main" id="{0D036961-6B05-B8FB-2513-94F806647ED3}"/>
              </a:ext>
            </a:extLst>
          </p:cNvPr>
          <p:cNvPicPr>
            <a:picLocks noGrp="1" noChangeAspect="1"/>
          </p:cNvPicPr>
          <p:nvPr>
            <p:ph sz="half" idx="2"/>
          </p:nvPr>
        </p:nvPicPr>
        <p:blipFill>
          <a:blip r:embed="rId2"/>
          <a:stretch>
            <a:fillRect/>
          </a:stretch>
        </p:blipFill>
        <p:spPr>
          <a:xfrm>
            <a:off x="6482497" y="912343"/>
            <a:ext cx="5608707" cy="1682610"/>
          </a:xfrm>
          <a:prstGeom prst="rect">
            <a:avLst/>
          </a:prstGeom>
        </p:spPr>
      </p:pic>
      <p:pic>
        <p:nvPicPr>
          <p:cNvPr id="6" name="Picture 5">
            <a:extLst>
              <a:ext uri="{FF2B5EF4-FFF2-40B4-BE49-F238E27FC236}">
                <a16:creationId xmlns:a16="http://schemas.microsoft.com/office/drawing/2014/main" id="{D78FE0E2-197D-1036-715B-6270B958A963}"/>
              </a:ext>
            </a:extLst>
          </p:cNvPr>
          <p:cNvPicPr>
            <a:picLocks noChangeAspect="1"/>
          </p:cNvPicPr>
          <p:nvPr/>
        </p:nvPicPr>
        <p:blipFill>
          <a:blip r:embed="rId3"/>
          <a:stretch>
            <a:fillRect/>
          </a:stretch>
        </p:blipFill>
        <p:spPr>
          <a:xfrm>
            <a:off x="6482497" y="2754260"/>
            <a:ext cx="5365598" cy="3541294"/>
          </a:xfrm>
          <a:prstGeom prst="rect">
            <a:avLst/>
          </a:prstGeom>
        </p:spPr>
      </p:pic>
      <p:sp>
        <p:nvSpPr>
          <p:cNvPr id="8" name="TextBox 7">
            <a:extLst>
              <a:ext uri="{FF2B5EF4-FFF2-40B4-BE49-F238E27FC236}">
                <a16:creationId xmlns:a16="http://schemas.microsoft.com/office/drawing/2014/main" id="{4E408F58-8C05-591E-FB40-68940279D1F4}"/>
              </a:ext>
            </a:extLst>
          </p:cNvPr>
          <p:cNvSpPr txBox="1"/>
          <p:nvPr/>
        </p:nvSpPr>
        <p:spPr>
          <a:xfrm>
            <a:off x="343905" y="1375724"/>
            <a:ext cx="6097836" cy="377924"/>
          </a:xfrm>
          <a:prstGeom prst="rect">
            <a:avLst/>
          </a:prstGeom>
          <a:noFill/>
        </p:spPr>
        <p:txBody>
          <a:bodyPr wrap="square">
            <a:spAutoFit/>
          </a:bodyPr>
          <a:lstStyle/>
          <a:p>
            <a:pPr>
              <a:lnSpc>
                <a:spcPct val="110000"/>
              </a:lnSpc>
            </a:pPr>
            <a:r>
              <a:rPr lang="en-US" sz="1800" b="1" i="0" u="none" strike="noStrike" dirty="0">
                <a:effectLst/>
              </a:rPr>
              <a:t>Box Plot of Depth by Magnitude Type</a:t>
            </a:r>
            <a:endParaRPr lang="en-US" sz="1800" b="0" i="0" u="none" strike="noStrike" dirty="0">
              <a:effectLst/>
            </a:endParaRPr>
          </a:p>
        </p:txBody>
      </p:sp>
    </p:spTree>
    <p:extLst>
      <p:ext uri="{BB962C8B-B14F-4D97-AF65-F5344CB8AC3E}">
        <p14:creationId xmlns:p14="http://schemas.microsoft.com/office/powerpoint/2010/main" val="1335763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3D abstract blue and gold cube illustration">
            <a:extLst>
              <a:ext uri="{FF2B5EF4-FFF2-40B4-BE49-F238E27FC236}">
                <a16:creationId xmlns:a16="http://schemas.microsoft.com/office/drawing/2014/main" id="{F515941B-6837-24CC-0F66-68CF6B79AC29}"/>
              </a:ext>
            </a:extLst>
          </p:cNvPr>
          <p:cNvPicPr>
            <a:picLocks noChangeAspect="1"/>
          </p:cNvPicPr>
          <p:nvPr/>
        </p:nvPicPr>
        <p:blipFill>
          <a:blip r:embed="rId2"/>
          <a:srcRect b="6250"/>
          <a:stretch>
            <a:fillRect/>
          </a:stretch>
        </p:blipFill>
        <p:spPr>
          <a:xfrm>
            <a:off x="20" y="10"/>
            <a:ext cx="12191979" cy="6857989"/>
          </a:xfrm>
          <a:prstGeom prst="rect">
            <a:avLst/>
          </a:prstGeom>
        </p:spPr>
      </p:pic>
      <p:sp>
        <p:nvSpPr>
          <p:cNvPr id="19" name="Rectangle 18">
            <a:extLst>
              <a:ext uri="{FF2B5EF4-FFF2-40B4-BE49-F238E27FC236}">
                <a16:creationId xmlns:a16="http://schemas.microsoft.com/office/drawing/2014/main" id="{9E9D00D9-C4F5-471E-BE2C-126CB112A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DD322-777E-52B0-0086-073C25651F9E}"/>
              </a:ext>
            </a:extLst>
          </p:cNvPr>
          <p:cNvSpPr>
            <a:spLocks noGrp="1"/>
          </p:cNvSpPr>
          <p:nvPr>
            <p:ph type="title"/>
          </p:nvPr>
        </p:nvSpPr>
        <p:spPr>
          <a:xfrm>
            <a:off x="640080" y="914400"/>
            <a:ext cx="4892948" cy="3427867"/>
          </a:xfrm>
        </p:spPr>
        <p:txBody>
          <a:bodyPr vert="horz" lIns="91440" tIns="45720" rIns="91440" bIns="45720" rtlCol="0" anchor="t">
            <a:normAutofit/>
          </a:bodyPr>
          <a:lstStyle/>
          <a:p>
            <a:r>
              <a:rPr lang="en-US" sz="5400" b="1" i="0" u="none" strike="noStrike" kern="1200">
                <a:solidFill>
                  <a:srgbClr val="FFFFFF"/>
                </a:solidFill>
                <a:effectLst/>
                <a:latin typeface="+mj-lt"/>
                <a:ea typeface="+mj-ea"/>
                <a:cs typeface="+mj-cs"/>
              </a:rPr>
              <a:t>Interactive Visualization</a:t>
            </a:r>
            <a:endParaRPr lang="en-US" sz="5400" b="1" kern="1200">
              <a:solidFill>
                <a:srgbClr val="FFFFFF"/>
              </a:solidFill>
              <a:latin typeface="+mj-lt"/>
              <a:ea typeface="+mj-ea"/>
              <a:cs typeface="+mj-cs"/>
            </a:endParaRPr>
          </a:p>
        </p:txBody>
      </p:sp>
      <p:cxnSp>
        <p:nvCxnSpPr>
          <p:cNvPr id="20" name="Straight Connector 19">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20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2805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6B179-0BB7-A6C3-6132-59B695982BF8}"/>
              </a:ext>
            </a:extLst>
          </p:cNvPr>
          <p:cNvSpPr>
            <a:spLocks noGrp="1"/>
          </p:cNvSpPr>
          <p:nvPr>
            <p:ph type="title"/>
          </p:nvPr>
        </p:nvSpPr>
        <p:spPr>
          <a:xfrm>
            <a:off x="5798568" y="1371600"/>
            <a:ext cx="5732441" cy="1097280"/>
          </a:xfrm>
        </p:spPr>
        <p:txBody>
          <a:bodyPr vert="horz" lIns="91440" tIns="45720" rIns="91440" bIns="45720" rtlCol="0" anchor="t">
            <a:normAutofit/>
          </a:bodyPr>
          <a:lstStyle/>
          <a:p>
            <a:pPr>
              <a:lnSpc>
                <a:spcPct val="90000"/>
              </a:lnSpc>
            </a:pPr>
            <a:r>
              <a:rPr lang="en-US" sz="3400" dirty="0">
                <a:ea typeface="+mj-lt"/>
                <a:cs typeface="+mj-lt"/>
              </a:rPr>
              <a:t>3D Tectonic Analysis (Depth vs. </a:t>
            </a:r>
            <a:r>
              <a:rPr lang="en-US" sz="3400" i="0" u="none" strike="noStrike" dirty="0">
                <a:effectLst/>
                <a:ea typeface="+mj-lt"/>
                <a:cs typeface="+mj-lt"/>
              </a:rPr>
              <a:t>Magnitude</a:t>
            </a:r>
            <a:r>
              <a:rPr lang="en-US" sz="3400" dirty="0">
                <a:ea typeface="+mj-lt"/>
                <a:cs typeface="+mj-lt"/>
              </a:rPr>
              <a:t>)</a:t>
            </a:r>
            <a:endParaRPr lang="en-US" dirty="0">
              <a:ea typeface="+mj-lt"/>
              <a:cs typeface="+mj-lt"/>
            </a:endParaRPr>
          </a:p>
        </p:txBody>
      </p:sp>
      <p:cxnSp>
        <p:nvCxnSpPr>
          <p:cNvPr id="24" name="Straight Connector 23">
            <a:extLst>
              <a:ext uri="{FF2B5EF4-FFF2-40B4-BE49-F238E27FC236}">
                <a16:creationId xmlns:a16="http://schemas.microsoft.com/office/drawing/2014/main" id="{88D00D77-D299-4699-8F8E-BD436FF715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86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CB3CDFD-87DB-2EAA-0978-B961ED766B86}"/>
              </a:ext>
            </a:extLst>
          </p:cNvPr>
          <p:cNvSpPr>
            <a:spLocks noGrp="1"/>
          </p:cNvSpPr>
          <p:nvPr>
            <p:ph sz="half" idx="1"/>
          </p:nvPr>
        </p:nvSpPr>
        <p:spPr>
          <a:xfrm>
            <a:off x="5798568" y="2636205"/>
            <a:ext cx="5732441" cy="3661713"/>
          </a:xfrm>
        </p:spPr>
        <p:txBody>
          <a:bodyPr vert="horz" lIns="91440" tIns="45720" rIns="91440" bIns="45720" rtlCol="0" anchor="t">
            <a:normAutofit fontScale="47500" lnSpcReduction="20000"/>
          </a:bodyPr>
          <a:lstStyle/>
          <a:p>
            <a:r>
              <a:rPr lang="en-US" sz="1600" b="1" dirty="0">
                <a:ea typeface="+mn-lt"/>
                <a:cs typeface="+mn-lt"/>
              </a:rPr>
              <a:t>Encoding:</a:t>
            </a:r>
            <a:endParaRPr lang="en-US" dirty="0"/>
          </a:p>
          <a:p>
            <a:r>
              <a:rPr lang="en-US" sz="1600" b="1" dirty="0">
                <a:ea typeface="+mn-lt"/>
                <a:cs typeface="+mn-lt"/>
              </a:rPr>
              <a:t>Axes:</a:t>
            </a:r>
            <a:endParaRPr lang="en-US" dirty="0"/>
          </a:p>
          <a:p>
            <a:pPr marL="493395" lvl="1"/>
            <a:r>
              <a:rPr lang="en-US" sz="1600" b="1" dirty="0">
                <a:ea typeface="+mn-lt"/>
                <a:cs typeface="+mn-lt"/>
              </a:rPr>
              <a:t>X-Axis:</a:t>
            </a:r>
            <a:r>
              <a:rPr lang="en-US" sz="1600" dirty="0">
                <a:ea typeface="+mn-lt"/>
                <a:cs typeface="+mn-lt"/>
              </a:rPr>
              <a:t> Represents the </a:t>
            </a:r>
            <a:r>
              <a:rPr lang="en-US" sz="1600" b="1" dirty="0">
                <a:ea typeface="+mn-lt"/>
                <a:cs typeface="+mn-lt"/>
              </a:rPr>
              <a:t>Continent</a:t>
            </a:r>
            <a:r>
              <a:rPr lang="en-US" sz="1600" dirty="0">
                <a:ea typeface="+mn-lt"/>
                <a:cs typeface="+mn-lt"/>
              </a:rPr>
              <a:t> (Categorical).</a:t>
            </a:r>
            <a:endParaRPr lang="en-US" dirty="0"/>
          </a:p>
          <a:p>
            <a:pPr marL="493395" lvl="1"/>
            <a:r>
              <a:rPr lang="en-US" sz="1600" b="1" dirty="0">
                <a:ea typeface="+mn-lt"/>
                <a:cs typeface="+mn-lt"/>
              </a:rPr>
              <a:t>Y-Axis:</a:t>
            </a:r>
            <a:r>
              <a:rPr lang="en-US" sz="1600" dirty="0">
                <a:ea typeface="+mn-lt"/>
                <a:cs typeface="+mn-lt"/>
              </a:rPr>
              <a:t> Represents earthquake </a:t>
            </a:r>
            <a:r>
              <a:rPr lang="en-US" sz="1600" b="1" dirty="0">
                <a:ea typeface="+mn-lt"/>
                <a:cs typeface="+mn-lt"/>
              </a:rPr>
              <a:t>Depth</a:t>
            </a:r>
            <a:r>
              <a:rPr lang="en-US" sz="1600" dirty="0">
                <a:ea typeface="+mn-lt"/>
                <a:cs typeface="+mn-lt"/>
              </a:rPr>
              <a:t> (in km).</a:t>
            </a:r>
            <a:endParaRPr lang="en-US" dirty="0"/>
          </a:p>
          <a:p>
            <a:pPr marL="493395" lvl="1"/>
            <a:r>
              <a:rPr lang="en-US" sz="1600" b="1" dirty="0">
                <a:ea typeface="+mn-lt"/>
                <a:cs typeface="+mn-lt"/>
              </a:rPr>
              <a:t>Z-Axis:</a:t>
            </a:r>
            <a:r>
              <a:rPr lang="en-US" sz="1600" dirty="0">
                <a:ea typeface="+mn-lt"/>
                <a:cs typeface="+mn-lt"/>
              </a:rPr>
              <a:t> Represents </a:t>
            </a:r>
            <a:r>
              <a:rPr lang="en-US" sz="1600" b="1" dirty="0">
                <a:ea typeface="+mn-lt"/>
                <a:cs typeface="+mn-lt"/>
              </a:rPr>
              <a:t>Magnitude</a:t>
            </a:r>
            <a:r>
              <a:rPr lang="en-US" sz="1600" dirty="0">
                <a:ea typeface="+mn-lt"/>
                <a:cs typeface="+mn-lt"/>
              </a:rPr>
              <a:t> (Intensity), giving vertical height to stronger events.</a:t>
            </a:r>
            <a:endParaRPr lang="en-US" dirty="0">
              <a:ea typeface="+mn-lt"/>
              <a:cs typeface="+mn-lt"/>
            </a:endParaRPr>
          </a:p>
          <a:p>
            <a:r>
              <a:rPr lang="en-US" sz="1600" b="1" dirty="0">
                <a:ea typeface="+mn-lt"/>
                <a:cs typeface="+mn-lt"/>
              </a:rPr>
              <a:t>Visual Cues:</a:t>
            </a:r>
            <a:endParaRPr lang="en-US" dirty="0"/>
          </a:p>
          <a:p>
            <a:pPr marL="493395" lvl="1"/>
            <a:r>
              <a:rPr lang="en-US" sz="1600" b="1" dirty="0">
                <a:ea typeface="+mn-lt"/>
                <a:cs typeface="+mn-lt"/>
              </a:rPr>
              <a:t>Color:</a:t>
            </a:r>
            <a:r>
              <a:rPr lang="en-US" sz="1600" dirty="0">
                <a:ea typeface="+mn-lt"/>
                <a:cs typeface="+mn-lt"/>
              </a:rPr>
              <a:t> Distinct colors identify different continents, allowing for immediate visual comparison of their seismic profiles.</a:t>
            </a:r>
            <a:endParaRPr lang="en-US" dirty="0">
              <a:ea typeface="+mn-lt"/>
              <a:cs typeface="+mn-lt"/>
            </a:endParaRPr>
          </a:p>
          <a:p>
            <a:pPr marL="493395" lvl="1"/>
            <a:r>
              <a:rPr lang="en-US" sz="1600" b="1" dirty="0">
                <a:ea typeface="+mn-lt"/>
                <a:cs typeface="+mn-lt"/>
              </a:rPr>
              <a:t>Size:</a:t>
            </a:r>
            <a:r>
              <a:rPr lang="en-US" sz="1600" dirty="0">
                <a:ea typeface="+mn-lt"/>
                <a:cs typeface="+mn-lt"/>
              </a:rPr>
              <a:t> Bubble size is scaled by </a:t>
            </a:r>
            <a:r>
              <a:rPr lang="en-US" sz="1600" b="1" dirty="0">
                <a:ea typeface="+mn-lt"/>
                <a:cs typeface="+mn-lt"/>
              </a:rPr>
              <a:t>Magnitude</a:t>
            </a:r>
            <a:r>
              <a:rPr lang="en-US" sz="1600" dirty="0">
                <a:ea typeface="+mn-lt"/>
                <a:cs typeface="+mn-lt"/>
              </a:rPr>
              <a:t>, reinforcing the Z-axis data for emphasis.</a:t>
            </a:r>
            <a:endParaRPr lang="en-US" dirty="0">
              <a:ea typeface="+mn-lt"/>
              <a:cs typeface="+mn-lt"/>
            </a:endParaRPr>
          </a:p>
          <a:p>
            <a:pPr marL="493395" lvl="1"/>
            <a:r>
              <a:rPr lang="en-US" sz="1600" b="1" dirty="0">
                <a:ea typeface="+mn-lt"/>
                <a:cs typeface="+mn-lt"/>
              </a:rPr>
              <a:t>Interactivity:</a:t>
            </a:r>
            <a:endParaRPr lang="en-US" dirty="0">
              <a:ea typeface="+mn-lt"/>
              <a:cs typeface="+mn-lt"/>
            </a:endParaRPr>
          </a:p>
          <a:p>
            <a:r>
              <a:rPr lang="en-US" sz="1600" b="1" dirty="0">
                <a:ea typeface="+mn-lt"/>
                <a:cs typeface="+mn-lt"/>
              </a:rPr>
              <a:t>3D Rotation:</a:t>
            </a:r>
            <a:r>
              <a:rPr lang="en-US" sz="1600" dirty="0">
                <a:ea typeface="+mn-lt"/>
                <a:cs typeface="+mn-lt"/>
              </a:rPr>
              <a:t> The primary feature is the ability to rotate the plot 360 degrees. This allows the user to look "behind" the data points to see if deep earthquakes (high Y-value) are also the strongest (high Z-value).</a:t>
            </a:r>
            <a:endParaRPr lang="en-US" dirty="0"/>
          </a:p>
          <a:p>
            <a:r>
              <a:rPr lang="en-US" sz="1600" b="1" dirty="0">
                <a:ea typeface="+mn-lt"/>
                <a:cs typeface="+mn-lt"/>
              </a:rPr>
              <a:t>Zoom:</a:t>
            </a:r>
            <a:r>
              <a:rPr lang="en-US" sz="1600" dirty="0">
                <a:ea typeface="+mn-lt"/>
                <a:cs typeface="+mn-lt"/>
              </a:rPr>
              <a:t> Users can zoom into specific clusters to inspect dense seismic zones.</a:t>
            </a:r>
            <a:endParaRPr lang="en-US" dirty="0">
              <a:ea typeface="+mn-lt"/>
              <a:cs typeface="+mn-lt"/>
            </a:endParaRPr>
          </a:p>
          <a:p>
            <a:r>
              <a:rPr lang="en-US" sz="1600" b="1" dirty="0">
                <a:ea typeface="+mn-lt"/>
                <a:cs typeface="+mn-lt"/>
              </a:rPr>
              <a:t>Key Insight:</a:t>
            </a:r>
            <a:endParaRPr lang="en-US" dirty="0">
              <a:ea typeface="+mn-lt"/>
              <a:cs typeface="+mn-lt"/>
            </a:endParaRPr>
          </a:p>
          <a:p>
            <a:r>
              <a:rPr lang="en-US" sz="1600" dirty="0">
                <a:ea typeface="+mn-lt"/>
                <a:cs typeface="+mn-lt"/>
              </a:rPr>
              <a:t>This visualization moves beyond simple mapping to analyze </a:t>
            </a:r>
            <a:r>
              <a:rPr lang="en-US" sz="1600" b="1" dirty="0">
                <a:ea typeface="+mn-lt"/>
                <a:cs typeface="+mn-lt"/>
              </a:rPr>
              <a:t>structural differences</a:t>
            </a:r>
            <a:r>
              <a:rPr lang="en-US" sz="1600" dirty="0">
                <a:ea typeface="+mn-lt"/>
                <a:cs typeface="+mn-lt"/>
              </a:rPr>
              <a:t> between continents. By plotting Depth against Magnitude in 3D space, we can test hypotheses such as: </a:t>
            </a:r>
            <a:r>
              <a:rPr lang="en-US" sz="1600" i="1" dirty="0">
                <a:ea typeface="+mn-lt"/>
                <a:cs typeface="+mn-lt"/>
              </a:rPr>
              <a:t>"Do deeper earthquakes tend to be weaker?"</a:t>
            </a:r>
            <a:r>
              <a:rPr lang="en-US" sz="1600" dirty="0">
                <a:ea typeface="+mn-lt"/>
                <a:cs typeface="+mn-lt"/>
              </a:rPr>
              <a:t> or </a:t>
            </a:r>
            <a:r>
              <a:rPr lang="en-US" sz="1600" i="1" dirty="0">
                <a:ea typeface="+mn-lt"/>
                <a:cs typeface="+mn-lt"/>
              </a:rPr>
              <a:t>"Does one continent have significantly deeper seismic activity than another?"</a:t>
            </a:r>
            <a:r>
              <a:rPr lang="en-US" sz="1600" dirty="0">
                <a:ea typeface="+mn-lt"/>
                <a:cs typeface="+mn-lt"/>
              </a:rPr>
              <a:t> (e.g., comparing subduction zones).</a:t>
            </a:r>
            <a:endParaRPr lang="en-US" dirty="0"/>
          </a:p>
          <a:p>
            <a:pPr>
              <a:lnSpc>
                <a:spcPct val="110000"/>
              </a:lnSpc>
            </a:pPr>
            <a:endParaRPr lang="en-US" sz="1600" dirty="0"/>
          </a:p>
        </p:txBody>
      </p:sp>
      <p:pic>
        <p:nvPicPr>
          <p:cNvPr id="4" name="Picture 3" descr="A screenshot of a computer program&#10;&#10;AI-generated content may be incorrect.">
            <a:extLst>
              <a:ext uri="{FF2B5EF4-FFF2-40B4-BE49-F238E27FC236}">
                <a16:creationId xmlns:a16="http://schemas.microsoft.com/office/drawing/2014/main" id="{D837313A-4A28-329A-3E10-9FB0B2A492FE}"/>
              </a:ext>
            </a:extLst>
          </p:cNvPr>
          <p:cNvPicPr>
            <a:picLocks noChangeAspect="1"/>
          </p:cNvPicPr>
          <p:nvPr/>
        </p:nvPicPr>
        <p:blipFill>
          <a:blip r:embed="rId2"/>
          <a:srcRect t="11812" b="455"/>
          <a:stretch>
            <a:fillRect/>
          </a:stretch>
        </p:blipFill>
        <p:spPr>
          <a:xfrm>
            <a:off x="910535" y="1033565"/>
            <a:ext cx="4573105" cy="2093270"/>
          </a:xfrm>
          <a:prstGeom prst="rect">
            <a:avLst/>
          </a:prstGeom>
        </p:spPr>
      </p:pic>
      <p:pic>
        <p:nvPicPr>
          <p:cNvPr id="7" name="Picture 6" descr="A graph with many colored dots&#10;&#10;AI-generated content may be incorrect.">
            <a:extLst>
              <a:ext uri="{FF2B5EF4-FFF2-40B4-BE49-F238E27FC236}">
                <a16:creationId xmlns:a16="http://schemas.microsoft.com/office/drawing/2014/main" id="{97309E97-5D3F-055E-75FF-21F82051B85F}"/>
              </a:ext>
            </a:extLst>
          </p:cNvPr>
          <p:cNvPicPr>
            <a:picLocks noChangeAspect="1"/>
          </p:cNvPicPr>
          <p:nvPr/>
        </p:nvPicPr>
        <p:blipFill>
          <a:blip r:embed="rId3"/>
          <a:stretch>
            <a:fillRect/>
          </a:stretch>
        </p:blipFill>
        <p:spPr>
          <a:xfrm>
            <a:off x="310736" y="3436523"/>
            <a:ext cx="5176355" cy="3264866"/>
          </a:xfrm>
          <a:prstGeom prst="rect">
            <a:avLst/>
          </a:prstGeom>
        </p:spPr>
      </p:pic>
    </p:spTree>
    <p:extLst>
      <p:ext uri="{BB962C8B-B14F-4D97-AF65-F5344CB8AC3E}">
        <p14:creationId xmlns:p14="http://schemas.microsoft.com/office/powerpoint/2010/main" val="652322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2CDC13-2856-D974-8A85-C104ECD6240B}"/>
              </a:ext>
            </a:extLst>
          </p:cNvPr>
          <p:cNvSpPr>
            <a:spLocks noGrp="1"/>
          </p:cNvSpPr>
          <p:nvPr>
            <p:ph type="title"/>
          </p:nvPr>
        </p:nvSpPr>
        <p:spPr>
          <a:xfrm>
            <a:off x="640080" y="914400"/>
            <a:ext cx="5562416" cy="996081"/>
          </a:xfrm>
        </p:spPr>
        <p:txBody>
          <a:bodyPr vert="horz" lIns="91440" tIns="45720" rIns="91440" bIns="45720" rtlCol="0" anchor="b">
            <a:normAutofit fontScale="90000"/>
          </a:bodyPr>
          <a:lstStyle/>
          <a:p>
            <a:pPr>
              <a:lnSpc>
                <a:spcPct val="90000"/>
              </a:lnSpc>
            </a:pPr>
            <a:r>
              <a:rPr lang="en-US" sz="3400" i="0" u="none" strike="noStrike" dirty="0">
                <a:effectLst/>
              </a:rPr>
              <a:t>Time-Series with Scrubbing</a:t>
            </a:r>
            <a:br>
              <a:rPr lang="en-US" sz="3400" i="0" u="none" strike="noStrike" dirty="0">
                <a:effectLst/>
              </a:rPr>
            </a:br>
            <a:endParaRPr lang="en-US" sz="3400" dirty="0"/>
          </a:p>
        </p:txBody>
      </p:sp>
      <p:sp>
        <p:nvSpPr>
          <p:cNvPr id="3" name="Content Placeholder 2">
            <a:extLst>
              <a:ext uri="{FF2B5EF4-FFF2-40B4-BE49-F238E27FC236}">
                <a16:creationId xmlns:a16="http://schemas.microsoft.com/office/drawing/2014/main" id="{848C69AE-A89F-A2E4-4C09-398302CC5E89}"/>
              </a:ext>
            </a:extLst>
          </p:cNvPr>
          <p:cNvSpPr>
            <a:spLocks noGrp="1"/>
          </p:cNvSpPr>
          <p:nvPr>
            <p:ph sz="half" idx="1"/>
          </p:nvPr>
        </p:nvSpPr>
        <p:spPr>
          <a:xfrm>
            <a:off x="662166" y="1718448"/>
            <a:ext cx="3928569" cy="4384478"/>
          </a:xfrm>
        </p:spPr>
        <p:txBody>
          <a:bodyPr vert="horz" lIns="91440" tIns="45720" rIns="91440" bIns="45720" rtlCol="0">
            <a:normAutofit fontScale="92500" lnSpcReduction="10000"/>
          </a:bodyPr>
          <a:lstStyle/>
          <a:p>
            <a:pPr>
              <a:lnSpc>
                <a:spcPct val="110000"/>
              </a:lnSpc>
            </a:pPr>
            <a:r>
              <a:rPr lang="en-US" sz="1700" b="1" dirty="0"/>
              <a:t>Description:</a:t>
            </a:r>
            <a:r>
              <a:rPr lang="en-US" sz="1700" dirty="0"/>
              <a:t> An interactive scatter plot showing earthquakes over time. The X-axis is Time, and the Y-axis is Magnitude. The points are colored by Depth.</a:t>
            </a:r>
          </a:p>
          <a:p>
            <a:pPr>
              <a:lnSpc>
                <a:spcPct val="110000"/>
              </a:lnSpc>
            </a:pPr>
            <a:r>
              <a:rPr lang="en-US" sz="1700" b="1" dirty="0"/>
              <a:t>Interactivity:</a:t>
            </a:r>
            <a:r>
              <a:rPr lang="en-US" sz="1700" dirty="0"/>
              <a:t> A </a:t>
            </a:r>
            <a:r>
              <a:rPr lang="en-US" sz="1700" b="1" dirty="0"/>
              <a:t>Range Slider</a:t>
            </a:r>
            <a:r>
              <a:rPr lang="en-US" sz="1700" dirty="0"/>
              <a:t> at the bottom allows users to "scrub" and select specific time windows (e.g., zooming in on a specific month or week). Hovering over a point displays the exact location and time.</a:t>
            </a:r>
          </a:p>
          <a:p>
            <a:pPr>
              <a:lnSpc>
                <a:spcPct val="110000"/>
              </a:lnSpc>
            </a:pPr>
            <a:r>
              <a:rPr lang="en-US" sz="1700" b="1" dirty="0"/>
              <a:t>Observation:</a:t>
            </a:r>
            <a:r>
              <a:rPr lang="en-US" sz="1700" dirty="0"/>
              <a:t> This tool is powerful for identifying temporal clusters or "swarms" of earthquakes and seeing if a large event was followed by a series of aftershocks.</a:t>
            </a:r>
          </a:p>
          <a:p>
            <a:pPr>
              <a:lnSpc>
                <a:spcPct val="110000"/>
              </a:lnSpc>
            </a:pPr>
            <a:endParaRPr lang="en-US" sz="1700" dirty="0"/>
          </a:p>
        </p:txBody>
      </p:sp>
      <p:pic>
        <p:nvPicPr>
          <p:cNvPr id="5" name="Content Placeholder 4">
            <a:extLst>
              <a:ext uri="{FF2B5EF4-FFF2-40B4-BE49-F238E27FC236}">
                <a16:creationId xmlns:a16="http://schemas.microsoft.com/office/drawing/2014/main" id="{65A897C5-5129-B57E-7C2B-087A02C04836}"/>
              </a:ext>
            </a:extLst>
          </p:cNvPr>
          <p:cNvPicPr>
            <a:picLocks noGrp="1" noChangeAspect="1"/>
          </p:cNvPicPr>
          <p:nvPr>
            <p:ph sz="half" idx="2"/>
          </p:nvPr>
        </p:nvPicPr>
        <p:blipFill>
          <a:blip r:embed="rId2"/>
          <a:stretch>
            <a:fillRect/>
          </a:stretch>
        </p:blipFill>
        <p:spPr>
          <a:xfrm>
            <a:off x="6842576" y="1170732"/>
            <a:ext cx="4272110" cy="2787551"/>
          </a:xfrm>
          <a:prstGeom prst="rect">
            <a:avLst/>
          </a:prstGeom>
        </p:spPr>
      </p:pic>
      <p:pic>
        <p:nvPicPr>
          <p:cNvPr id="6" name="Picture 5">
            <a:extLst>
              <a:ext uri="{FF2B5EF4-FFF2-40B4-BE49-F238E27FC236}">
                <a16:creationId xmlns:a16="http://schemas.microsoft.com/office/drawing/2014/main" id="{F634A0D5-C2AA-F6FB-C263-987328946E44}"/>
              </a:ext>
            </a:extLst>
          </p:cNvPr>
          <p:cNvPicPr>
            <a:picLocks noChangeAspect="1"/>
          </p:cNvPicPr>
          <p:nvPr/>
        </p:nvPicPr>
        <p:blipFill>
          <a:blip r:embed="rId3"/>
          <a:stretch>
            <a:fillRect/>
          </a:stretch>
        </p:blipFill>
        <p:spPr>
          <a:xfrm>
            <a:off x="4470534" y="3638023"/>
            <a:ext cx="7732024" cy="2580892"/>
          </a:xfrm>
          <a:prstGeom prst="rect">
            <a:avLst/>
          </a:prstGeom>
        </p:spPr>
      </p:pic>
      <p:cxnSp>
        <p:nvCxnSpPr>
          <p:cNvPr id="15" name="Straight Connector 14">
            <a:extLst>
              <a:ext uri="{FF2B5EF4-FFF2-40B4-BE49-F238E27FC236}">
                <a16:creationId xmlns:a16="http://schemas.microsoft.com/office/drawing/2014/main" id="{0D7F0166-5104-70BA-EFEB-5271B630FD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068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2BF23C-718B-3B51-9CBC-593D27672613}"/>
              </a:ext>
            </a:extLst>
          </p:cNvPr>
          <p:cNvSpPr>
            <a:spLocks noGrp="1"/>
          </p:cNvSpPr>
          <p:nvPr>
            <p:ph type="title"/>
          </p:nvPr>
        </p:nvSpPr>
        <p:spPr>
          <a:xfrm>
            <a:off x="640080" y="914399"/>
            <a:ext cx="3000587" cy="4160520"/>
          </a:xfrm>
        </p:spPr>
        <p:txBody>
          <a:bodyPr anchor="t">
            <a:normAutofit/>
          </a:bodyPr>
          <a:lstStyle/>
          <a:p>
            <a:r>
              <a:rPr lang="en-IN" sz="3600" b="0" i="0" u="none" strike="noStrike">
                <a:effectLst/>
                <a:latin typeface="-webkit-standard"/>
              </a:rPr>
              <a:t>Conclusion</a:t>
            </a:r>
            <a:endParaRPr lang="en-US" sz="3600"/>
          </a:p>
        </p:txBody>
      </p:sp>
      <p:cxnSp>
        <p:nvCxnSpPr>
          <p:cNvPr id="11" name="Straight Connector 10">
            <a:extLst>
              <a:ext uri="{FF2B5EF4-FFF2-40B4-BE49-F238E27FC236}">
                <a16:creationId xmlns:a16="http://schemas.microsoft.com/office/drawing/2014/main" id="{05ADA91C-AD52-A530-A898-AD6E698745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25" name="Content Placeholder 2">
            <a:extLst>
              <a:ext uri="{FF2B5EF4-FFF2-40B4-BE49-F238E27FC236}">
                <a16:creationId xmlns:a16="http://schemas.microsoft.com/office/drawing/2014/main" id="{30F2D84C-8333-5EA7-5BA5-B01BEAD0EA65}"/>
              </a:ext>
            </a:extLst>
          </p:cNvPr>
          <p:cNvGraphicFramePr>
            <a:graphicFrameLocks noGrp="1"/>
          </p:cNvGraphicFramePr>
          <p:nvPr>
            <p:ph idx="1"/>
            <p:extLst>
              <p:ext uri="{D42A27DB-BD31-4B8C-83A1-F6EECF244321}">
                <p14:modId xmlns:p14="http://schemas.microsoft.com/office/powerpoint/2010/main" val="49288964"/>
              </p:ext>
            </p:extLst>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5784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0F703E-09A6-BA2A-275B-DC724A6365EE}"/>
              </a:ext>
            </a:extLst>
          </p:cNvPr>
          <p:cNvSpPr>
            <a:spLocks noGrp="1"/>
          </p:cNvSpPr>
          <p:nvPr>
            <p:ph type="title"/>
          </p:nvPr>
        </p:nvSpPr>
        <p:spPr>
          <a:xfrm>
            <a:off x="5029200" y="914400"/>
            <a:ext cx="6501810" cy="1097280"/>
          </a:xfrm>
        </p:spPr>
        <p:txBody>
          <a:bodyPr anchor="t">
            <a:normAutofit/>
          </a:bodyPr>
          <a:lstStyle/>
          <a:p>
            <a:r>
              <a:rPr lang="en-IN" b="0" i="0" u="none" strike="noStrike">
                <a:effectLst/>
                <a:latin typeface="-webkit-standard"/>
              </a:rPr>
              <a:t>Project Description &amp; Data Set</a:t>
            </a:r>
            <a:endParaRPr lang="en-US" dirty="0"/>
          </a:p>
        </p:txBody>
      </p:sp>
      <p:pic>
        <p:nvPicPr>
          <p:cNvPr id="5" name="Picture 4" descr="A circular pattern with dots and lines&#10;&#10;AI-generated content may be incorrect.">
            <a:extLst>
              <a:ext uri="{FF2B5EF4-FFF2-40B4-BE49-F238E27FC236}">
                <a16:creationId xmlns:a16="http://schemas.microsoft.com/office/drawing/2014/main" id="{2D154E80-4BCE-0AAB-CD76-8C3FAA26C1BA}"/>
              </a:ext>
            </a:extLst>
          </p:cNvPr>
          <p:cNvPicPr>
            <a:picLocks noChangeAspect="1"/>
          </p:cNvPicPr>
          <p:nvPr/>
        </p:nvPicPr>
        <p:blipFill>
          <a:blip r:embed="rId2"/>
          <a:srcRect l="21609" r="28891" b="-2"/>
          <a:stretch>
            <a:fillRect/>
          </a:stretch>
        </p:blipFill>
        <p:spPr>
          <a:xfrm>
            <a:off x="20" y="914399"/>
            <a:ext cx="4416532" cy="5353523"/>
          </a:xfrm>
          <a:prstGeom prst="rect">
            <a:avLst/>
          </a:prstGeom>
        </p:spPr>
      </p:pic>
      <p:cxnSp>
        <p:nvCxnSpPr>
          <p:cNvPr id="11" name="Straight Connector 10">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33EF9E-A168-1ACE-F15C-D6FB5D49F1C8}"/>
              </a:ext>
            </a:extLst>
          </p:cNvPr>
          <p:cNvSpPr>
            <a:spLocks noGrp="1"/>
          </p:cNvSpPr>
          <p:nvPr>
            <p:ph idx="1"/>
          </p:nvPr>
        </p:nvSpPr>
        <p:spPr>
          <a:xfrm>
            <a:off x="5029200" y="2176036"/>
            <a:ext cx="6501810" cy="4121885"/>
          </a:xfrm>
        </p:spPr>
        <p:txBody>
          <a:bodyPr>
            <a:normAutofit/>
          </a:bodyPr>
          <a:lstStyle/>
          <a:p>
            <a:pPr>
              <a:lnSpc>
                <a:spcPct val="110000"/>
              </a:lnSpc>
              <a:buFont typeface="Arial" panose="020B0604020202020204" pitchFamily="34" charset="0"/>
              <a:buChar char="•"/>
            </a:pPr>
            <a:r>
              <a:rPr lang="en-IN" sz="1000" b="1" i="0" u="none" strike="noStrike" dirty="0">
                <a:effectLst/>
              </a:rPr>
              <a:t>Project Title:</a:t>
            </a:r>
            <a:r>
              <a:rPr lang="en-IN" sz="1000" b="0" i="0" u="none" strike="noStrike" dirty="0">
                <a:effectLst/>
              </a:rPr>
              <a:t> Global Earthquake Analysis (2024-2025)</a:t>
            </a:r>
          </a:p>
          <a:p>
            <a:pPr>
              <a:lnSpc>
                <a:spcPct val="110000"/>
              </a:lnSpc>
              <a:buFont typeface="Arial" panose="020B0604020202020204" pitchFamily="34" charset="0"/>
              <a:buChar char="•"/>
            </a:pPr>
            <a:r>
              <a:rPr lang="en-IN" sz="1000" b="1" i="0" u="none" strike="noStrike" dirty="0">
                <a:effectLst/>
              </a:rPr>
              <a:t>Project Objective:</a:t>
            </a:r>
            <a:r>
              <a:rPr lang="en-IN" sz="1000" b="0" i="0" u="none" strike="noStrike" dirty="0">
                <a:effectLst/>
              </a:rPr>
              <a:t> The primary objective of this project is to explore and visualize global earthquake data to identify patterns in frequency, magnitude, and depth. By utilizing various visualization techniques, we aim to understand the distribution of seismic activities and the relationship between different earthquake characteristics.</a:t>
            </a:r>
          </a:p>
          <a:p>
            <a:pPr>
              <a:lnSpc>
                <a:spcPct val="110000"/>
              </a:lnSpc>
              <a:buFont typeface="Arial" panose="020B0604020202020204" pitchFamily="34" charset="0"/>
              <a:buChar char="•"/>
            </a:pPr>
            <a:r>
              <a:rPr lang="en-IN" sz="1000" b="1" i="0" u="none" strike="noStrike" dirty="0">
                <a:effectLst/>
              </a:rPr>
              <a:t>Data Source:</a:t>
            </a:r>
            <a:r>
              <a:rPr lang="en-IN" sz="1000" b="0" i="0" u="none" strike="noStrike" dirty="0">
                <a:effectLst/>
              </a:rPr>
              <a:t> The dataset was obtained from the United States Geological Survey (USGS) Earthquake </a:t>
            </a:r>
            <a:r>
              <a:rPr lang="en-IN" sz="1000" b="0" i="0" u="none" strike="noStrike" dirty="0" err="1">
                <a:effectLst/>
              </a:rPr>
              <a:t>Catalog</a:t>
            </a:r>
            <a:r>
              <a:rPr lang="en-IN" sz="1000" b="0" i="0" u="none" strike="noStrike" dirty="0">
                <a:effectLst/>
              </a:rPr>
              <a:t>.</a:t>
            </a:r>
          </a:p>
          <a:p>
            <a:pPr marL="742950" lvl="1" indent="-285750">
              <a:lnSpc>
                <a:spcPct val="110000"/>
              </a:lnSpc>
              <a:buFont typeface="Arial" panose="020B0604020202020204" pitchFamily="34" charset="0"/>
              <a:buChar char="•"/>
            </a:pPr>
            <a:r>
              <a:rPr lang="en-IN" sz="1000" b="1" i="0" u="none" strike="noStrike" dirty="0">
                <a:effectLst/>
              </a:rPr>
              <a:t>URL:</a:t>
            </a:r>
            <a:r>
              <a:rPr lang="en-IN" sz="1000" b="0" i="0" u="none" strike="noStrike" dirty="0">
                <a:effectLst/>
              </a:rPr>
              <a:t> </a:t>
            </a:r>
            <a:r>
              <a:rPr lang="en-IN" sz="1000" b="0" i="0" u="none" strike="noStrike" dirty="0">
                <a:effectLst/>
                <a:hlinkClick r:id="rId3"/>
              </a:rPr>
              <a:t>https://earthquake.usgs.gov/earthquakes/search/</a:t>
            </a:r>
            <a:endParaRPr lang="en-IN" sz="1000" b="0" i="0" u="none" strike="noStrike" dirty="0">
              <a:effectLst/>
            </a:endParaRPr>
          </a:p>
          <a:p>
            <a:pPr>
              <a:lnSpc>
                <a:spcPct val="110000"/>
              </a:lnSpc>
              <a:buFont typeface="Arial" panose="020B0604020202020204" pitchFamily="34" charset="0"/>
              <a:buChar char="•"/>
            </a:pPr>
            <a:r>
              <a:rPr lang="en-IN" sz="1000" b="1" i="0" u="none" strike="noStrike" dirty="0">
                <a:effectLst/>
              </a:rPr>
              <a:t>Data Description:</a:t>
            </a:r>
            <a:r>
              <a:rPr lang="en-IN" sz="1000" b="0" i="0" u="none" strike="noStrike" dirty="0">
                <a:effectLst/>
              </a:rPr>
              <a:t> The dataset includes records of earthquakes occurring between 2024 and 2025. Key features include:</a:t>
            </a:r>
          </a:p>
          <a:p>
            <a:pPr marL="742950" lvl="1" indent="-285750">
              <a:lnSpc>
                <a:spcPct val="110000"/>
              </a:lnSpc>
              <a:buFont typeface="Arial" panose="020B0604020202020204" pitchFamily="34" charset="0"/>
              <a:buChar char="•"/>
            </a:pPr>
            <a:r>
              <a:rPr lang="en-IN" sz="1000" b="0" i="0" u="none" strike="noStrike" dirty="0">
                <a:effectLst/>
              </a:rPr>
              <a:t>time: The date and time of the event.</a:t>
            </a:r>
          </a:p>
          <a:p>
            <a:pPr marL="742950" lvl="1" indent="-285750">
              <a:lnSpc>
                <a:spcPct val="110000"/>
              </a:lnSpc>
              <a:buFont typeface="Arial" panose="020B0604020202020204" pitchFamily="34" charset="0"/>
              <a:buChar char="•"/>
            </a:pPr>
            <a:r>
              <a:rPr lang="en-IN" sz="1000" b="0" i="0" u="none" strike="noStrike" dirty="0">
                <a:effectLst/>
              </a:rPr>
              <a:t>latitude &amp; longitude: The geographical coordinates of the </a:t>
            </a:r>
            <a:r>
              <a:rPr lang="en-IN" sz="1000" b="0" i="0" u="none" strike="noStrike" dirty="0" err="1">
                <a:effectLst/>
              </a:rPr>
              <a:t>epicenter</a:t>
            </a:r>
            <a:r>
              <a:rPr lang="en-IN" sz="1000" b="0" i="0" u="none" strike="noStrike" dirty="0">
                <a:effectLst/>
              </a:rPr>
              <a:t>.</a:t>
            </a:r>
          </a:p>
          <a:p>
            <a:pPr marL="742950" lvl="1" indent="-285750">
              <a:lnSpc>
                <a:spcPct val="110000"/>
              </a:lnSpc>
              <a:buFont typeface="Arial" panose="020B0604020202020204" pitchFamily="34" charset="0"/>
              <a:buChar char="•"/>
            </a:pPr>
            <a:r>
              <a:rPr lang="en-IN" sz="1000" b="0" i="0" u="none" strike="noStrike" dirty="0">
                <a:effectLst/>
              </a:rPr>
              <a:t>depth: The depth of the earthquake in </a:t>
            </a:r>
            <a:r>
              <a:rPr lang="en-IN" sz="1000" b="0" i="0" u="none" strike="noStrike" dirty="0" err="1">
                <a:effectLst/>
              </a:rPr>
              <a:t>kilometers</a:t>
            </a:r>
            <a:r>
              <a:rPr lang="en-IN" sz="1000" b="0" i="0" u="none" strike="noStrike" dirty="0">
                <a:effectLst/>
              </a:rPr>
              <a:t>.</a:t>
            </a:r>
          </a:p>
          <a:p>
            <a:pPr marL="742950" lvl="1" indent="-285750">
              <a:lnSpc>
                <a:spcPct val="110000"/>
              </a:lnSpc>
              <a:buFont typeface="Arial" panose="020B0604020202020204" pitchFamily="34" charset="0"/>
              <a:buChar char="•"/>
            </a:pPr>
            <a:r>
              <a:rPr lang="en-IN" sz="1000" b="0" i="0" u="none" strike="noStrike" dirty="0">
                <a:effectLst/>
              </a:rPr>
              <a:t>mag: The magnitude of the earthquake.</a:t>
            </a:r>
          </a:p>
          <a:p>
            <a:pPr marL="742950" lvl="1" indent="-285750">
              <a:lnSpc>
                <a:spcPct val="110000"/>
              </a:lnSpc>
              <a:buFont typeface="Arial" panose="020B0604020202020204" pitchFamily="34" charset="0"/>
              <a:buChar char="•"/>
            </a:pPr>
            <a:r>
              <a:rPr lang="en-IN" sz="1000" b="0" i="0" u="none" strike="noStrike" dirty="0" err="1">
                <a:effectLst/>
              </a:rPr>
              <a:t>magType</a:t>
            </a:r>
            <a:r>
              <a:rPr lang="en-IN" sz="1000" b="0" i="0" u="none" strike="noStrike" dirty="0">
                <a:effectLst/>
              </a:rPr>
              <a:t>: The method or algorithm used to calculate the preferred magnitude (e.g., mb, </a:t>
            </a:r>
            <a:r>
              <a:rPr lang="en-IN" sz="1000" b="0" i="0" u="none" strike="noStrike" dirty="0" err="1">
                <a:effectLst/>
              </a:rPr>
              <a:t>mww</a:t>
            </a:r>
            <a:r>
              <a:rPr lang="en-IN" sz="1000" b="0" i="0" u="none" strike="noStrike" dirty="0">
                <a:effectLst/>
              </a:rPr>
              <a:t>, ml).</a:t>
            </a:r>
          </a:p>
          <a:p>
            <a:pPr marL="742950" lvl="1" indent="-285750">
              <a:lnSpc>
                <a:spcPct val="110000"/>
              </a:lnSpc>
              <a:buFont typeface="Arial" panose="020B0604020202020204" pitchFamily="34" charset="0"/>
              <a:buChar char="•"/>
            </a:pPr>
            <a:r>
              <a:rPr lang="en-IN" sz="1000" b="0" i="0" u="none" strike="noStrike" dirty="0">
                <a:effectLst/>
              </a:rPr>
              <a:t>place: A textual description of the location (e.g., "27 km NW of </a:t>
            </a:r>
            <a:r>
              <a:rPr lang="en-IN" sz="1000" b="0" i="0" u="none" strike="noStrike" dirty="0" err="1">
                <a:effectLst/>
              </a:rPr>
              <a:t>Āwash</a:t>
            </a:r>
            <a:r>
              <a:rPr lang="en-IN" sz="1000" b="0" i="0" u="none" strike="noStrike" dirty="0">
                <a:effectLst/>
              </a:rPr>
              <a:t>, Ethiopia").</a:t>
            </a:r>
          </a:p>
          <a:p>
            <a:pPr marL="742950" lvl="1" indent="-285750">
              <a:lnSpc>
                <a:spcPct val="110000"/>
              </a:lnSpc>
              <a:buFont typeface="Arial" panose="020B0604020202020204" pitchFamily="34" charset="0"/>
              <a:buChar char="•"/>
            </a:pPr>
            <a:r>
              <a:rPr lang="en-IN" sz="1000" b="0" i="0" u="none" strike="noStrike" dirty="0">
                <a:effectLst/>
              </a:rPr>
              <a:t>status: Indicates whether the event has been reviewed by a human or is an automatic system result.</a:t>
            </a:r>
          </a:p>
          <a:p>
            <a:pPr>
              <a:lnSpc>
                <a:spcPct val="110000"/>
              </a:lnSpc>
            </a:pPr>
            <a:endParaRPr lang="en-US" sz="1000" dirty="0"/>
          </a:p>
        </p:txBody>
      </p:sp>
    </p:spTree>
    <p:extLst>
      <p:ext uri="{BB962C8B-B14F-4D97-AF65-F5344CB8AC3E}">
        <p14:creationId xmlns:p14="http://schemas.microsoft.com/office/powerpoint/2010/main" val="2602009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E992D9-BA97-F857-3AA8-F5AFC4079272}"/>
              </a:ext>
            </a:extLst>
          </p:cNvPr>
          <p:cNvSpPr>
            <a:spLocks noGrp="1"/>
          </p:cNvSpPr>
          <p:nvPr>
            <p:ph type="title"/>
          </p:nvPr>
        </p:nvSpPr>
        <p:spPr>
          <a:xfrm>
            <a:off x="640080" y="914399"/>
            <a:ext cx="3000587" cy="4160520"/>
          </a:xfrm>
        </p:spPr>
        <p:txBody>
          <a:bodyPr anchor="t">
            <a:normAutofit/>
          </a:bodyPr>
          <a:lstStyle/>
          <a:p>
            <a:r>
              <a:rPr lang="en-IN" sz="3600" b="0" i="0" u="none" strike="noStrike">
                <a:effectLst/>
                <a:latin typeface="-webkit-standard"/>
              </a:rPr>
              <a:t>Data Loading &amp; Cleaning:</a:t>
            </a:r>
            <a:endParaRPr lang="en-US" sz="3600"/>
          </a:p>
        </p:txBody>
      </p:sp>
      <p:cxnSp>
        <p:nvCxnSpPr>
          <p:cNvPr id="11" name="Straight Connector 10">
            <a:extLst>
              <a:ext uri="{FF2B5EF4-FFF2-40B4-BE49-F238E27FC236}">
                <a16:creationId xmlns:a16="http://schemas.microsoft.com/office/drawing/2014/main" id="{05ADA91C-AD52-A530-A898-AD6E698745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71722D9-3C53-CB4E-2313-9C3DAF49B3BE}"/>
              </a:ext>
            </a:extLst>
          </p:cNvPr>
          <p:cNvGraphicFramePr>
            <a:graphicFrameLocks noGrp="1"/>
          </p:cNvGraphicFramePr>
          <p:nvPr>
            <p:ph idx="1"/>
            <p:extLst>
              <p:ext uri="{D42A27DB-BD31-4B8C-83A1-F6EECF244321}">
                <p14:modId xmlns:p14="http://schemas.microsoft.com/office/powerpoint/2010/main" val="437661606"/>
              </p:ext>
            </p:extLst>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Content Placeholder 4">
            <a:extLst>
              <a:ext uri="{FF2B5EF4-FFF2-40B4-BE49-F238E27FC236}">
                <a16:creationId xmlns:a16="http://schemas.microsoft.com/office/drawing/2014/main" id="{7365A9B7-C931-DF67-96D9-32563D122E01}"/>
              </a:ext>
            </a:extLst>
          </p:cNvPr>
          <p:cNvPicPr>
            <a:picLocks noChangeAspect="1"/>
          </p:cNvPicPr>
          <p:nvPr/>
        </p:nvPicPr>
        <p:blipFill>
          <a:blip r:embed="rId7"/>
          <a:stretch>
            <a:fillRect/>
          </a:stretch>
        </p:blipFill>
        <p:spPr>
          <a:xfrm>
            <a:off x="753505" y="2298965"/>
            <a:ext cx="2773736" cy="3703901"/>
          </a:xfrm>
          <a:prstGeom prst="rect">
            <a:avLst/>
          </a:prstGeom>
        </p:spPr>
      </p:pic>
    </p:spTree>
    <p:extLst>
      <p:ext uri="{BB962C8B-B14F-4D97-AF65-F5344CB8AC3E}">
        <p14:creationId xmlns:p14="http://schemas.microsoft.com/office/powerpoint/2010/main" val="506567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DCA7977A-1056-00F7-4E30-CFD96DFD2E0D}"/>
              </a:ext>
            </a:extLst>
          </p:cNvPr>
          <p:cNvPicPr>
            <a:picLocks noChangeAspect="1"/>
          </p:cNvPicPr>
          <p:nvPr/>
        </p:nvPicPr>
        <p:blipFill>
          <a:blip r:embed="rId2"/>
          <a:srcRect r="15290" b="1"/>
          <a:stretch>
            <a:fillRect/>
          </a:stretch>
        </p:blipFill>
        <p:spPr>
          <a:xfrm>
            <a:off x="660991" y="10"/>
            <a:ext cx="10870017" cy="4651558"/>
          </a:xfrm>
          <a:prstGeom prst="rect">
            <a:avLst/>
          </a:prstGeom>
        </p:spPr>
      </p:pic>
      <p:cxnSp>
        <p:nvCxnSpPr>
          <p:cNvPr id="26" name="Straight Connector 25">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60992" y="4651571"/>
            <a:ext cx="10869326"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6" name="Content Placeholder 11">
            <a:extLst>
              <a:ext uri="{FF2B5EF4-FFF2-40B4-BE49-F238E27FC236}">
                <a16:creationId xmlns:a16="http://schemas.microsoft.com/office/drawing/2014/main" id="{F2457EC5-CAE9-56B5-01CE-504636D7B100}"/>
              </a:ext>
            </a:extLst>
          </p:cNvPr>
          <p:cNvSpPr>
            <a:spLocks noGrp="1"/>
          </p:cNvSpPr>
          <p:nvPr>
            <p:ph sz="half" idx="2"/>
          </p:nvPr>
        </p:nvSpPr>
        <p:spPr>
          <a:xfrm>
            <a:off x="2766538" y="5016511"/>
            <a:ext cx="6658234" cy="1476541"/>
          </a:xfrm>
        </p:spPr>
        <p:txBody>
          <a:bodyPr vert="horz" lIns="91440" tIns="45720" rIns="91440" bIns="45720" rtlCol="0" anchor="ctr">
            <a:normAutofit/>
          </a:bodyPr>
          <a:lstStyle/>
          <a:p>
            <a:pPr marL="0" indent="0" algn="ctr">
              <a:buNone/>
            </a:pPr>
            <a:r>
              <a:rPr lang="en-US" b="1" dirty="0"/>
              <a:t>Data Loading</a:t>
            </a:r>
          </a:p>
        </p:txBody>
      </p:sp>
    </p:spTree>
    <p:extLst>
      <p:ext uri="{BB962C8B-B14F-4D97-AF65-F5344CB8AC3E}">
        <p14:creationId xmlns:p14="http://schemas.microsoft.com/office/powerpoint/2010/main" val="2418528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visual world map made of colourful dots">
            <a:extLst>
              <a:ext uri="{FF2B5EF4-FFF2-40B4-BE49-F238E27FC236}">
                <a16:creationId xmlns:a16="http://schemas.microsoft.com/office/drawing/2014/main" id="{2E8C3D1D-599B-7A1E-688E-15B17C5C3163}"/>
              </a:ext>
            </a:extLst>
          </p:cNvPr>
          <p:cNvPicPr>
            <a:picLocks noChangeAspect="1"/>
          </p:cNvPicPr>
          <p:nvPr/>
        </p:nvPicPr>
        <p:blipFill>
          <a:blip r:embed="rId2"/>
          <a:srcRect b="25987"/>
          <a:stretch>
            <a:fillRect/>
          </a:stretch>
        </p:blipFill>
        <p:spPr>
          <a:xfrm>
            <a:off x="20" y="10"/>
            <a:ext cx="12191979" cy="6857989"/>
          </a:xfrm>
          <a:prstGeom prst="rect">
            <a:avLst/>
          </a:prstGeom>
        </p:spPr>
      </p:pic>
      <p:sp>
        <p:nvSpPr>
          <p:cNvPr id="12" name="Rectangle 11">
            <a:extLst>
              <a:ext uri="{FF2B5EF4-FFF2-40B4-BE49-F238E27FC236}">
                <a16:creationId xmlns:a16="http://schemas.microsoft.com/office/drawing/2014/main" id="{9E9D00D9-C4F5-471E-BE2C-126CB112A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7B10FC-34BE-832D-0B1D-3F9F4D3F1941}"/>
              </a:ext>
            </a:extLst>
          </p:cNvPr>
          <p:cNvSpPr>
            <a:spLocks noGrp="1"/>
          </p:cNvSpPr>
          <p:nvPr>
            <p:ph type="title"/>
          </p:nvPr>
        </p:nvSpPr>
        <p:spPr>
          <a:xfrm>
            <a:off x="640080" y="914400"/>
            <a:ext cx="4892948" cy="3427867"/>
          </a:xfrm>
        </p:spPr>
        <p:txBody>
          <a:bodyPr vert="horz" lIns="91440" tIns="45720" rIns="91440" bIns="45720" rtlCol="0" anchor="t">
            <a:normAutofit/>
          </a:bodyPr>
          <a:lstStyle/>
          <a:p>
            <a:r>
              <a:rPr lang="en-US" sz="5400" b="1" i="0" u="none" strike="noStrike" kern="1200">
                <a:solidFill>
                  <a:srgbClr val="FFFFFF"/>
                </a:solidFill>
                <a:effectLst/>
                <a:latin typeface="+mj-lt"/>
                <a:ea typeface="+mj-ea"/>
                <a:cs typeface="+mj-cs"/>
              </a:rPr>
              <a:t>Map Visualization</a:t>
            </a:r>
            <a:endParaRPr lang="en-US" sz="5400" b="1" kern="1200">
              <a:solidFill>
                <a:srgbClr val="FFFFFF"/>
              </a:solidFill>
              <a:latin typeface="+mj-lt"/>
              <a:ea typeface="+mj-ea"/>
              <a:cs typeface="+mj-cs"/>
            </a:endParaRPr>
          </a:p>
        </p:txBody>
      </p:sp>
      <p:cxnSp>
        <p:nvCxnSpPr>
          <p:cNvPr id="14" name="Straight Connector 13">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20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37318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A3037-6350-63C8-F132-8E7FB283C61A}"/>
              </a:ext>
            </a:extLst>
          </p:cNvPr>
          <p:cNvSpPr>
            <a:spLocks noGrp="1"/>
          </p:cNvSpPr>
          <p:nvPr>
            <p:ph type="title"/>
          </p:nvPr>
        </p:nvSpPr>
        <p:spPr>
          <a:xfrm>
            <a:off x="640079" y="1371600"/>
            <a:ext cx="5752093" cy="1097280"/>
          </a:xfrm>
        </p:spPr>
        <p:txBody>
          <a:bodyPr vert="horz" lIns="91440" tIns="45720" rIns="91440" bIns="45720" rtlCol="0" anchor="t">
            <a:normAutofit/>
          </a:bodyPr>
          <a:lstStyle/>
          <a:p>
            <a:r>
              <a:rPr lang="en-US" i="0" u="none" strike="noStrike">
                <a:effectLst/>
              </a:rPr>
              <a:t>Choropleth Map</a:t>
            </a:r>
            <a:endParaRPr lang="en-US" dirty="0"/>
          </a:p>
        </p:txBody>
      </p:sp>
      <p:cxnSp>
        <p:nvCxnSpPr>
          <p:cNvPr id="19" name="Straight Connector 18">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6E42FF-37E2-8BED-95C2-A0486C68306E}"/>
              </a:ext>
            </a:extLst>
          </p:cNvPr>
          <p:cNvSpPr>
            <a:spLocks noGrp="1"/>
          </p:cNvSpPr>
          <p:nvPr>
            <p:ph sz="half" idx="1"/>
          </p:nvPr>
        </p:nvSpPr>
        <p:spPr>
          <a:xfrm>
            <a:off x="640079" y="2636205"/>
            <a:ext cx="5752095" cy="3661713"/>
          </a:xfrm>
        </p:spPr>
        <p:txBody>
          <a:bodyPr vert="horz" lIns="91440" tIns="45720" rIns="91440" bIns="45720" rtlCol="0">
            <a:normAutofit/>
          </a:bodyPr>
          <a:lstStyle/>
          <a:p>
            <a:pPr>
              <a:lnSpc>
                <a:spcPct val="110000"/>
              </a:lnSpc>
            </a:pPr>
            <a:r>
              <a:rPr lang="en-US" sz="1400" b="1" dirty="0"/>
              <a:t>Data Preparation:</a:t>
            </a:r>
            <a:r>
              <a:rPr lang="en-US" sz="1400" dirty="0"/>
              <a:t> The place column was processed to extract the country name for each earthquake record. We then aggregated the data to calculate the total count of earthquakes per country.</a:t>
            </a:r>
          </a:p>
          <a:p>
            <a:pPr>
              <a:lnSpc>
                <a:spcPct val="110000"/>
              </a:lnSpc>
            </a:pPr>
            <a:r>
              <a:rPr lang="en-US" sz="1400" b="1" dirty="0"/>
              <a:t>Encoding:</a:t>
            </a:r>
            <a:endParaRPr lang="en-US" sz="1400" dirty="0"/>
          </a:p>
          <a:p>
            <a:pPr>
              <a:lnSpc>
                <a:spcPct val="110000"/>
              </a:lnSpc>
            </a:pPr>
            <a:r>
              <a:rPr lang="en-US" sz="1400" b="1" dirty="0"/>
              <a:t>Locations:</a:t>
            </a:r>
            <a:r>
              <a:rPr lang="en-US" sz="1400" dirty="0"/>
              <a:t> Countries (mapped by name).</a:t>
            </a:r>
          </a:p>
          <a:p>
            <a:pPr>
              <a:lnSpc>
                <a:spcPct val="110000"/>
              </a:lnSpc>
            </a:pPr>
            <a:r>
              <a:rPr lang="en-US" sz="1400" b="1" dirty="0"/>
              <a:t>Color:</a:t>
            </a:r>
            <a:r>
              <a:rPr lang="en-US" sz="1400" dirty="0"/>
              <a:t> The color intensity represents the </a:t>
            </a:r>
            <a:r>
              <a:rPr lang="en-US" sz="1400" b="1" dirty="0"/>
              <a:t>Frequency (Count)</a:t>
            </a:r>
            <a:r>
              <a:rPr lang="en-US" sz="1400" dirty="0"/>
              <a:t> of earthquakes in that country. Darker colors indicate a higher number of recorded seismic events.</a:t>
            </a:r>
          </a:p>
          <a:p>
            <a:pPr>
              <a:lnSpc>
                <a:spcPct val="110000"/>
              </a:lnSpc>
            </a:pPr>
            <a:r>
              <a:rPr lang="en-US" sz="1400" b="1" dirty="0"/>
              <a:t>Observation:</a:t>
            </a:r>
            <a:r>
              <a:rPr lang="en-US" sz="1400" dirty="0"/>
              <a:t> This visualization provides a high-level geopolitical view of seismic activity. It clearly identifies which nations are most affected by earthquakes (e.g., Indonesia, Chile, Japan, USA), highlighting the correlation between national borders and tectonic plate boundaries.</a:t>
            </a:r>
          </a:p>
          <a:p>
            <a:pPr>
              <a:lnSpc>
                <a:spcPct val="110000"/>
              </a:lnSpc>
            </a:pPr>
            <a:endParaRPr lang="en-US" sz="1400" dirty="0"/>
          </a:p>
        </p:txBody>
      </p:sp>
      <p:pic>
        <p:nvPicPr>
          <p:cNvPr id="6" name="Picture 5">
            <a:extLst>
              <a:ext uri="{FF2B5EF4-FFF2-40B4-BE49-F238E27FC236}">
                <a16:creationId xmlns:a16="http://schemas.microsoft.com/office/drawing/2014/main" id="{5356C66C-E729-0F7D-2A56-E0372A751F76}"/>
              </a:ext>
            </a:extLst>
          </p:cNvPr>
          <p:cNvPicPr>
            <a:picLocks noChangeAspect="1"/>
          </p:cNvPicPr>
          <p:nvPr/>
        </p:nvPicPr>
        <p:blipFill>
          <a:blip r:embed="rId2"/>
          <a:srcRect r="30562"/>
          <a:stretch/>
        </p:blipFill>
        <p:spPr>
          <a:xfrm>
            <a:off x="6229629" y="151343"/>
            <a:ext cx="5249139" cy="3099374"/>
          </a:xfrm>
          <a:prstGeom prst="rect">
            <a:avLst/>
          </a:prstGeom>
        </p:spPr>
      </p:pic>
      <p:pic>
        <p:nvPicPr>
          <p:cNvPr id="5" name="Content Placeholder 4">
            <a:extLst>
              <a:ext uri="{FF2B5EF4-FFF2-40B4-BE49-F238E27FC236}">
                <a16:creationId xmlns:a16="http://schemas.microsoft.com/office/drawing/2014/main" id="{1C6E83A3-3A66-F469-BC98-9E499A43A1CC}"/>
              </a:ext>
            </a:extLst>
          </p:cNvPr>
          <p:cNvPicPr>
            <a:picLocks noGrp="1" noChangeAspect="1"/>
          </p:cNvPicPr>
          <p:nvPr>
            <p:ph sz="half" idx="2"/>
          </p:nvPr>
        </p:nvPicPr>
        <p:blipFill>
          <a:blip r:embed="rId3"/>
          <a:stretch>
            <a:fillRect/>
          </a:stretch>
        </p:blipFill>
        <p:spPr>
          <a:xfrm>
            <a:off x="7250465" y="3372476"/>
            <a:ext cx="3513070" cy="3363764"/>
          </a:xfrm>
          <a:prstGeom prst="rect">
            <a:avLst/>
          </a:prstGeom>
        </p:spPr>
      </p:pic>
      <p:pic>
        <p:nvPicPr>
          <p:cNvPr id="7" name="Picture 6">
            <a:extLst>
              <a:ext uri="{FF2B5EF4-FFF2-40B4-BE49-F238E27FC236}">
                <a16:creationId xmlns:a16="http://schemas.microsoft.com/office/drawing/2014/main" id="{00533646-FD66-5839-2B2A-58A4B9688ECC}"/>
              </a:ext>
            </a:extLst>
          </p:cNvPr>
          <p:cNvPicPr>
            <a:picLocks noChangeAspect="1"/>
          </p:cNvPicPr>
          <p:nvPr/>
        </p:nvPicPr>
        <p:blipFill>
          <a:blip r:embed="rId4"/>
          <a:stretch>
            <a:fillRect/>
          </a:stretch>
        </p:blipFill>
        <p:spPr>
          <a:xfrm flipH="1">
            <a:off x="11621826" y="437184"/>
            <a:ext cx="427115" cy="2813533"/>
          </a:xfrm>
          <a:prstGeom prst="rect">
            <a:avLst/>
          </a:prstGeom>
        </p:spPr>
      </p:pic>
    </p:spTree>
    <p:extLst>
      <p:ext uri="{BB962C8B-B14F-4D97-AF65-F5344CB8AC3E}">
        <p14:creationId xmlns:p14="http://schemas.microsoft.com/office/powerpoint/2010/main" val="57935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0ACF1D-FCC5-B45F-D642-35CFBFBA611C}"/>
              </a:ext>
            </a:extLst>
          </p:cNvPr>
          <p:cNvSpPr>
            <a:spLocks noGrp="1"/>
          </p:cNvSpPr>
          <p:nvPr>
            <p:ph type="title"/>
          </p:nvPr>
        </p:nvSpPr>
        <p:spPr>
          <a:xfrm>
            <a:off x="5798568" y="1371600"/>
            <a:ext cx="5732441" cy="1097280"/>
          </a:xfrm>
        </p:spPr>
        <p:txBody>
          <a:bodyPr vert="horz" lIns="91440" tIns="45720" rIns="91440" bIns="45720" rtlCol="0" anchor="t">
            <a:normAutofit/>
          </a:bodyPr>
          <a:lstStyle/>
          <a:p>
            <a:r>
              <a:rPr lang="en-US" i="0" u="none" strike="noStrike" dirty="0">
                <a:effectLst/>
              </a:rPr>
              <a:t>Bubble Map</a:t>
            </a:r>
            <a:endParaRPr lang="en-US" dirty="0"/>
          </a:p>
        </p:txBody>
      </p:sp>
      <p:cxnSp>
        <p:nvCxnSpPr>
          <p:cNvPr id="15" name="Straight Connector 14">
            <a:extLst>
              <a:ext uri="{FF2B5EF4-FFF2-40B4-BE49-F238E27FC236}">
                <a16:creationId xmlns:a16="http://schemas.microsoft.com/office/drawing/2014/main" id="{88D00D77-D299-4699-8F8E-BD436FF715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86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31C0533-D8F7-B788-5483-74F12C9B07AD}"/>
              </a:ext>
            </a:extLst>
          </p:cNvPr>
          <p:cNvSpPr>
            <a:spLocks noGrp="1"/>
          </p:cNvSpPr>
          <p:nvPr>
            <p:ph sz="half" idx="1"/>
          </p:nvPr>
        </p:nvSpPr>
        <p:spPr>
          <a:xfrm>
            <a:off x="5798568" y="2255205"/>
            <a:ext cx="5732441" cy="3661713"/>
          </a:xfrm>
        </p:spPr>
        <p:txBody>
          <a:bodyPr vert="horz" lIns="91440" tIns="45720" rIns="91440" bIns="45720" rtlCol="0" anchor="t">
            <a:normAutofit fontScale="85000" lnSpcReduction="10000"/>
          </a:bodyPr>
          <a:lstStyle/>
          <a:p>
            <a:pPr marL="0" indent="0">
              <a:buNone/>
            </a:pPr>
            <a:r>
              <a:rPr lang="en-US" sz="1200" b="1" dirty="0">
                <a:solidFill>
                  <a:srgbClr val="000000"/>
                </a:solidFill>
                <a:ea typeface="+mn-lt"/>
                <a:cs typeface="+mn-lt"/>
              </a:rPr>
              <a:t>Encoding:</a:t>
            </a:r>
            <a:endParaRPr lang="en-US" dirty="0">
              <a:ea typeface="+mn-lt"/>
              <a:cs typeface="+mn-lt"/>
            </a:endParaRPr>
          </a:p>
          <a:p>
            <a:r>
              <a:rPr lang="en-US" sz="1200" b="1" dirty="0">
                <a:ea typeface="+mn-lt"/>
                <a:cs typeface="+mn-lt"/>
              </a:rPr>
              <a:t>Location:</a:t>
            </a:r>
            <a:r>
              <a:rPr lang="en-US" sz="1200" dirty="0">
                <a:ea typeface="+mn-lt"/>
                <a:cs typeface="+mn-lt"/>
              </a:rPr>
              <a:t> Mapped using Latitude and Longitude coordinates</a:t>
            </a:r>
            <a:r>
              <a:rPr lang="en-US" sz="1200" b="0" i="0" u="none" strike="noStrike" dirty="0">
                <a:effectLst/>
                <a:ea typeface="+mn-lt"/>
                <a:cs typeface="+mn-lt"/>
              </a:rPr>
              <a:t>.</a:t>
            </a:r>
            <a:endParaRPr lang="en-US">
              <a:ea typeface="+mn-lt"/>
              <a:cs typeface="+mn-lt"/>
            </a:endParaRPr>
          </a:p>
          <a:p>
            <a:r>
              <a:rPr lang="en-US" sz="1200" b="1" dirty="0">
                <a:ea typeface="+mn-lt"/>
                <a:cs typeface="+mn-lt"/>
              </a:rPr>
              <a:t>Size:</a:t>
            </a:r>
            <a:r>
              <a:rPr lang="en-US" sz="1200" dirty="0">
                <a:ea typeface="+mn-lt"/>
                <a:cs typeface="+mn-lt"/>
              </a:rPr>
              <a:t> The </a:t>
            </a:r>
            <a:r>
              <a:rPr lang="en-US" sz="1200" b="0" i="0" u="none" strike="noStrike" dirty="0">
                <a:effectLst/>
                <a:ea typeface="+mn-lt"/>
                <a:cs typeface="+mn-lt"/>
              </a:rPr>
              <a:t>size</a:t>
            </a:r>
            <a:r>
              <a:rPr lang="en-US" sz="1200" dirty="0">
                <a:ea typeface="+mn-lt"/>
                <a:cs typeface="+mn-lt"/>
              </a:rPr>
              <a:t> corresponds to </a:t>
            </a:r>
            <a:r>
              <a:rPr lang="en-US" sz="1200" b="1" dirty="0">
                <a:ea typeface="+mn-lt"/>
                <a:cs typeface="+mn-lt"/>
              </a:rPr>
              <a:t>Magnitude (</a:t>
            </a:r>
            <a:r>
              <a:rPr lang="en-US" sz="1200" b="1" i="0" u="none" strike="noStrike" dirty="0">
                <a:solidFill>
                  <a:srgbClr val="000000"/>
                </a:solidFill>
                <a:effectLst/>
                <a:ea typeface="+mn-lt"/>
                <a:cs typeface="+mn-lt"/>
              </a:rPr>
              <a:t>mag</a:t>
            </a:r>
            <a:r>
              <a:rPr lang="en-US" sz="1200" b="1" dirty="0">
                <a:solidFill>
                  <a:srgbClr val="000000"/>
                </a:solidFill>
                <a:ea typeface="+mn-lt"/>
                <a:cs typeface="+mn-lt"/>
              </a:rPr>
              <a:t>)</a:t>
            </a:r>
            <a:r>
              <a:rPr lang="en-US" sz="1200" dirty="0">
                <a:solidFill>
                  <a:srgbClr val="000000"/>
                </a:solidFill>
                <a:ea typeface="+mn-lt"/>
                <a:cs typeface="+mn-lt"/>
              </a:rPr>
              <a:t>. Larger </a:t>
            </a:r>
            <a:r>
              <a:rPr lang="en-US" sz="1200" b="0" i="0" u="none" strike="noStrike" dirty="0">
                <a:solidFill>
                  <a:srgbClr val="000000"/>
                </a:solidFill>
                <a:effectLst/>
                <a:ea typeface="+mn-lt"/>
                <a:cs typeface="+mn-lt"/>
              </a:rPr>
              <a:t>bubbles </a:t>
            </a:r>
            <a:r>
              <a:rPr lang="en-US" sz="1200" dirty="0">
                <a:solidFill>
                  <a:srgbClr val="000000"/>
                </a:solidFill>
                <a:ea typeface="+mn-lt"/>
                <a:cs typeface="+mn-lt"/>
              </a:rPr>
              <a:t>indicate stronger quakes.</a:t>
            </a:r>
            <a:endParaRPr lang="en-US" dirty="0">
              <a:ea typeface="+mn-lt"/>
              <a:cs typeface="+mn-lt"/>
            </a:endParaRPr>
          </a:p>
          <a:p>
            <a:r>
              <a:rPr lang="en-US" sz="1200" b="1" dirty="0">
                <a:ea typeface="+mn-lt"/>
                <a:cs typeface="+mn-lt"/>
              </a:rPr>
              <a:t>Color:</a:t>
            </a:r>
            <a:r>
              <a:rPr lang="en-US" sz="1200" dirty="0">
                <a:ea typeface="+mn-lt"/>
                <a:cs typeface="+mn-lt"/>
              </a:rPr>
              <a:t> The </a:t>
            </a:r>
            <a:r>
              <a:rPr lang="en-US" sz="1200" b="0" i="0" u="none" strike="noStrike" dirty="0">
                <a:effectLst/>
                <a:ea typeface="+mn-lt"/>
                <a:cs typeface="+mn-lt"/>
              </a:rPr>
              <a:t>color</a:t>
            </a:r>
            <a:r>
              <a:rPr lang="en-US" sz="1200" dirty="0">
                <a:ea typeface="+mn-lt"/>
                <a:cs typeface="+mn-lt"/>
              </a:rPr>
              <a:t> also represents </a:t>
            </a:r>
            <a:r>
              <a:rPr lang="en-US" sz="1200" b="1" dirty="0">
                <a:ea typeface="+mn-lt"/>
                <a:cs typeface="+mn-lt"/>
              </a:rPr>
              <a:t>Magnitude</a:t>
            </a:r>
            <a:r>
              <a:rPr lang="en-US" sz="1200" dirty="0">
                <a:ea typeface="+mn-lt"/>
                <a:cs typeface="+mn-lt"/>
              </a:rPr>
              <a:t> (using the </a:t>
            </a:r>
            <a:r>
              <a:rPr lang="en-US" sz="1200" i="1" dirty="0" err="1">
                <a:ea typeface="+mn-lt"/>
                <a:cs typeface="+mn-lt"/>
              </a:rPr>
              <a:t>IceFire</a:t>
            </a:r>
            <a:r>
              <a:rPr lang="en-US" sz="1200" dirty="0">
                <a:ea typeface="+mn-lt"/>
                <a:cs typeface="+mn-lt"/>
              </a:rPr>
              <a:t> scale). </a:t>
            </a:r>
            <a:r>
              <a:rPr lang="en-US" sz="1200" dirty="0">
                <a:solidFill>
                  <a:srgbClr val="000000"/>
                </a:solidFill>
                <a:ea typeface="+mn-lt"/>
                <a:cs typeface="+mn-lt"/>
              </a:rPr>
              <a:t>This "double encoding" </a:t>
            </a:r>
            <a:r>
              <a:rPr lang="en-US" sz="1200" b="0" i="0" u="none" strike="noStrike" dirty="0">
                <a:solidFill>
                  <a:srgbClr val="000000"/>
                </a:solidFill>
                <a:effectLst/>
                <a:ea typeface="+mn-lt"/>
                <a:cs typeface="+mn-lt"/>
              </a:rPr>
              <a:t>(</a:t>
            </a:r>
            <a:r>
              <a:rPr lang="en-US" sz="1200" dirty="0">
                <a:solidFill>
                  <a:srgbClr val="000000"/>
                </a:solidFill>
                <a:ea typeface="+mn-lt"/>
                <a:cs typeface="+mn-lt"/>
              </a:rPr>
              <a:t>using both size and color for the same data</a:t>
            </a:r>
            <a:r>
              <a:rPr lang="en-US" sz="1200" b="0" i="0" u="none" strike="noStrike" dirty="0">
                <a:solidFill>
                  <a:srgbClr val="000000"/>
                </a:solidFill>
                <a:effectLst/>
                <a:ea typeface="+mn-lt"/>
                <a:cs typeface="+mn-lt"/>
              </a:rPr>
              <a:t>)</a:t>
            </a:r>
            <a:r>
              <a:rPr lang="en-US" sz="1200" dirty="0">
                <a:solidFill>
                  <a:srgbClr val="000000"/>
                </a:solidFill>
                <a:ea typeface="+mn-lt"/>
                <a:cs typeface="+mn-lt"/>
              </a:rPr>
              <a:t> creates a strong visual emphasis on the most </a:t>
            </a:r>
            <a:r>
              <a:rPr lang="en-US" sz="1200" dirty="0">
                <a:ea typeface="+mn-lt"/>
                <a:cs typeface="+mn-lt"/>
              </a:rPr>
              <a:t>powerful earthquakes</a:t>
            </a:r>
            <a:r>
              <a:rPr lang="en-US" sz="1200" dirty="0">
                <a:solidFill>
                  <a:srgbClr val="000000"/>
                </a:solidFill>
                <a:ea typeface="+mn-lt"/>
                <a:cs typeface="+mn-lt"/>
              </a:rPr>
              <a:t>.</a:t>
            </a:r>
            <a:endParaRPr lang="en-US" dirty="0">
              <a:ea typeface="+mn-lt"/>
              <a:cs typeface="+mn-lt"/>
            </a:endParaRPr>
          </a:p>
          <a:p>
            <a:pPr marL="0" indent="0">
              <a:buNone/>
            </a:pPr>
            <a:r>
              <a:rPr lang="en-US" sz="1200" b="1" dirty="0">
                <a:ea typeface="+mn-lt"/>
                <a:cs typeface="+mn-lt"/>
              </a:rPr>
              <a:t>Interactivity:</a:t>
            </a:r>
            <a:endParaRPr lang="en-US" dirty="0">
              <a:ea typeface="+mn-lt"/>
              <a:cs typeface="+mn-lt"/>
            </a:endParaRPr>
          </a:p>
          <a:p>
            <a:r>
              <a:rPr lang="en-US" sz="1200" b="1" dirty="0">
                <a:ea typeface="+mn-lt"/>
                <a:cs typeface="+mn-lt"/>
              </a:rPr>
              <a:t>Pan &amp; Zoom:</a:t>
            </a:r>
            <a:r>
              <a:rPr lang="en-US" sz="1200" dirty="0">
                <a:ea typeface="+mn-lt"/>
                <a:cs typeface="+mn-lt"/>
              </a:rPr>
              <a:t> Users can freely navigate the global map to examine specific regions in detail</a:t>
            </a:r>
            <a:r>
              <a:rPr lang="en-US" sz="1200" b="0" i="0" u="none" strike="noStrike" dirty="0">
                <a:effectLst/>
                <a:ea typeface="+mn-lt"/>
                <a:cs typeface="+mn-lt"/>
              </a:rPr>
              <a:t>.</a:t>
            </a:r>
            <a:endParaRPr lang="en-US" dirty="0">
              <a:ea typeface="+mn-lt"/>
              <a:cs typeface="+mn-lt"/>
            </a:endParaRPr>
          </a:p>
          <a:p>
            <a:r>
              <a:rPr lang="en-US" sz="1200" b="1" dirty="0">
                <a:ea typeface="+mn-lt"/>
                <a:cs typeface="+mn-lt"/>
              </a:rPr>
              <a:t>Hover:</a:t>
            </a:r>
            <a:r>
              <a:rPr lang="en-US" sz="1200" dirty="0">
                <a:ea typeface="+mn-lt"/>
                <a:cs typeface="+mn-lt"/>
              </a:rPr>
              <a:t> Hovering over a bubble reveals the exact place name, </a:t>
            </a:r>
            <a:r>
              <a:rPr lang="en-US" sz="1200" b="1" dirty="0">
                <a:ea typeface="+mn-lt"/>
                <a:cs typeface="+mn-lt"/>
              </a:rPr>
              <a:t>depth</a:t>
            </a:r>
            <a:r>
              <a:rPr lang="en-US" sz="1200" dirty="0">
                <a:ea typeface="+mn-lt"/>
                <a:cs typeface="+mn-lt"/>
              </a:rPr>
              <a:t>, time, and event </a:t>
            </a:r>
            <a:r>
              <a:rPr lang="en-US" sz="1200" b="1" dirty="0">
                <a:ea typeface="+mn-lt"/>
                <a:cs typeface="+mn-lt"/>
              </a:rPr>
              <a:t>type</a:t>
            </a:r>
            <a:r>
              <a:rPr lang="en-US" sz="1200" b="0" i="0" u="none" strike="noStrike" dirty="0">
                <a:effectLst/>
                <a:ea typeface="+mn-lt"/>
                <a:cs typeface="+mn-lt"/>
              </a:rPr>
              <a:t>.</a:t>
            </a:r>
            <a:endParaRPr lang="en-US" dirty="0">
              <a:ea typeface="+mn-lt"/>
              <a:cs typeface="+mn-lt"/>
            </a:endParaRPr>
          </a:p>
          <a:p>
            <a:pPr marL="0" indent="0">
              <a:buNone/>
            </a:pPr>
            <a:r>
              <a:rPr lang="en-US" sz="1200" b="1" dirty="0">
                <a:ea typeface="+mn-lt"/>
                <a:cs typeface="+mn-lt"/>
              </a:rPr>
              <a:t>Observation:</a:t>
            </a:r>
            <a:endParaRPr lang="en-US" dirty="0">
              <a:ea typeface="+mn-lt"/>
              <a:cs typeface="+mn-lt"/>
            </a:endParaRPr>
          </a:p>
          <a:p>
            <a:r>
              <a:rPr lang="en-US" sz="1200" dirty="0">
                <a:ea typeface="+mn-lt"/>
                <a:cs typeface="+mn-lt"/>
              </a:rPr>
              <a:t>This visualization uses an </a:t>
            </a:r>
            <a:r>
              <a:rPr lang="en-US" sz="1200" b="1" dirty="0">
                <a:ea typeface="+mn-lt"/>
                <a:cs typeface="+mn-lt"/>
              </a:rPr>
              <a:t>OpenStreetMap</a:t>
            </a:r>
            <a:r>
              <a:rPr lang="en-US" sz="1200" dirty="0">
                <a:ea typeface="+mn-lt"/>
                <a:cs typeface="+mn-lt"/>
              </a:rPr>
              <a:t> background for detailed geographic context. The distribution clearly outlines major tectonic plate boundaries (the "Ring of Fire"). By mapping Magnitude to both size and color, the most significant seismic events become the immediate focal point of the dashboard.</a:t>
            </a:r>
            <a:endParaRPr lang="en-US" dirty="0">
              <a:ea typeface="+mn-lt"/>
              <a:cs typeface="+mn-lt"/>
            </a:endParaRPr>
          </a:p>
          <a:p>
            <a:pPr>
              <a:lnSpc>
                <a:spcPct val="110000"/>
              </a:lnSpc>
            </a:pPr>
            <a:endParaRPr lang="en-US" sz="1200" b="1" dirty="0"/>
          </a:p>
          <a:p>
            <a:pPr>
              <a:lnSpc>
                <a:spcPct val="110000"/>
              </a:lnSpc>
            </a:pPr>
            <a:endParaRPr lang="en-US" sz="1200" dirty="0"/>
          </a:p>
        </p:txBody>
      </p:sp>
      <p:pic>
        <p:nvPicPr>
          <p:cNvPr id="4" name="Picture 3" descr="A map of the world with blue dots&#10;&#10;AI-generated content may be incorrect.">
            <a:extLst>
              <a:ext uri="{FF2B5EF4-FFF2-40B4-BE49-F238E27FC236}">
                <a16:creationId xmlns:a16="http://schemas.microsoft.com/office/drawing/2014/main" id="{632B4862-E90C-542B-8A9F-33BEA398F7F7}"/>
              </a:ext>
            </a:extLst>
          </p:cNvPr>
          <p:cNvPicPr>
            <a:picLocks noChangeAspect="1"/>
          </p:cNvPicPr>
          <p:nvPr/>
        </p:nvPicPr>
        <p:blipFill>
          <a:blip r:embed="rId2"/>
          <a:stretch>
            <a:fillRect/>
          </a:stretch>
        </p:blipFill>
        <p:spPr>
          <a:xfrm>
            <a:off x="202027" y="4258434"/>
            <a:ext cx="5570469" cy="2349915"/>
          </a:xfrm>
          <a:prstGeom prst="rect">
            <a:avLst/>
          </a:prstGeom>
        </p:spPr>
      </p:pic>
      <p:pic>
        <p:nvPicPr>
          <p:cNvPr id="12" name="Content Placeholder 11" descr="A computer screen shot of text&#10;&#10;AI-generated content may be incorrect.">
            <a:extLst>
              <a:ext uri="{FF2B5EF4-FFF2-40B4-BE49-F238E27FC236}">
                <a16:creationId xmlns:a16="http://schemas.microsoft.com/office/drawing/2014/main" id="{133AD3BF-666B-261C-2B47-77631FC96432}"/>
              </a:ext>
            </a:extLst>
          </p:cNvPr>
          <p:cNvPicPr>
            <a:picLocks noGrp="1" noChangeAspect="1"/>
          </p:cNvPicPr>
          <p:nvPr>
            <p:ph sz="half" idx="2"/>
          </p:nvPr>
        </p:nvPicPr>
        <p:blipFill>
          <a:blip r:embed="rId3"/>
          <a:stretch>
            <a:fillRect/>
          </a:stretch>
        </p:blipFill>
        <p:spPr>
          <a:xfrm>
            <a:off x="200841" y="950415"/>
            <a:ext cx="5212080" cy="3133317"/>
          </a:xfrm>
          <a:prstGeom prst="rect">
            <a:avLst/>
          </a:prstGeom>
        </p:spPr>
      </p:pic>
    </p:spTree>
    <p:extLst>
      <p:ext uri="{BB962C8B-B14F-4D97-AF65-F5344CB8AC3E}">
        <p14:creationId xmlns:p14="http://schemas.microsoft.com/office/powerpoint/2010/main" val="70461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8C1308-63FD-DD20-D051-8D727EB2ED52}"/>
              </a:ext>
            </a:extLst>
          </p:cNvPr>
          <p:cNvSpPr>
            <a:spLocks noGrp="1"/>
          </p:cNvSpPr>
          <p:nvPr>
            <p:ph type="title"/>
          </p:nvPr>
        </p:nvSpPr>
        <p:spPr>
          <a:xfrm>
            <a:off x="5798568" y="1371600"/>
            <a:ext cx="5732441" cy="1097280"/>
          </a:xfrm>
        </p:spPr>
        <p:txBody>
          <a:bodyPr vert="horz" lIns="91440" tIns="45720" rIns="91440" bIns="45720" rtlCol="0" anchor="t">
            <a:normAutofit/>
          </a:bodyPr>
          <a:lstStyle/>
          <a:p>
            <a:r>
              <a:rPr lang="en-US" i="0" u="none" strike="noStrike">
                <a:effectLst/>
              </a:rPr>
              <a:t>Density Map (Heatmap)</a:t>
            </a:r>
            <a:endParaRPr lang="en-US" dirty="0"/>
          </a:p>
        </p:txBody>
      </p:sp>
      <p:pic>
        <p:nvPicPr>
          <p:cNvPr id="5" name="Content Placeholder 4">
            <a:extLst>
              <a:ext uri="{FF2B5EF4-FFF2-40B4-BE49-F238E27FC236}">
                <a16:creationId xmlns:a16="http://schemas.microsoft.com/office/drawing/2014/main" id="{C21421B8-2702-60D9-F5EA-38F61BB3987B}"/>
              </a:ext>
            </a:extLst>
          </p:cNvPr>
          <p:cNvPicPr>
            <a:picLocks noGrp="1" noChangeAspect="1"/>
          </p:cNvPicPr>
          <p:nvPr>
            <p:ph sz="half" idx="2"/>
          </p:nvPr>
        </p:nvPicPr>
        <p:blipFill>
          <a:blip r:embed="rId2"/>
          <a:stretch>
            <a:fillRect/>
          </a:stretch>
        </p:blipFill>
        <p:spPr>
          <a:xfrm>
            <a:off x="660991" y="1830094"/>
            <a:ext cx="4476586" cy="1701103"/>
          </a:xfrm>
          <a:prstGeom prst="rect">
            <a:avLst/>
          </a:prstGeom>
        </p:spPr>
      </p:pic>
      <p:cxnSp>
        <p:nvCxnSpPr>
          <p:cNvPr id="15" name="Straight Connector 14">
            <a:extLst>
              <a:ext uri="{FF2B5EF4-FFF2-40B4-BE49-F238E27FC236}">
                <a16:creationId xmlns:a16="http://schemas.microsoft.com/office/drawing/2014/main" id="{88D00D77-D299-4699-8F8E-BD436FF715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86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CF89DDA-5A67-74F3-E8D8-AD045D9D39CD}"/>
              </a:ext>
            </a:extLst>
          </p:cNvPr>
          <p:cNvSpPr>
            <a:spLocks noGrp="1"/>
          </p:cNvSpPr>
          <p:nvPr>
            <p:ph sz="half" idx="1"/>
          </p:nvPr>
        </p:nvSpPr>
        <p:spPr>
          <a:xfrm>
            <a:off x="5798568" y="2636205"/>
            <a:ext cx="5732441" cy="3661713"/>
          </a:xfrm>
        </p:spPr>
        <p:txBody>
          <a:bodyPr vert="horz" lIns="91440" tIns="45720" rIns="91440" bIns="45720" rtlCol="0">
            <a:normAutofit/>
          </a:bodyPr>
          <a:lstStyle/>
          <a:p>
            <a:pPr>
              <a:lnSpc>
                <a:spcPct val="110000"/>
              </a:lnSpc>
            </a:pPr>
            <a:r>
              <a:rPr lang="en-US" sz="1300" b="1" dirty="0"/>
              <a:t>Encoding:</a:t>
            </a:r>
            <a:endParaRPr lang="en-US" sz="1300" dirty="0"/>
          </a:p>
          <a:p>
            <a:pPr>
              <a:lnSpc>
                <a:spcPct val="110000"/>
              </a:lnSpc>
            </a:pPr>
            <a:r>
              <a:rPr lang="en-US" sz="1300" b="1" dirty="0"/>
              <a:t>Location:</a:t>
            </a:r>
            <a:r>
              <a:rPr lang="en-US" sz="1300" dirty="0"/>
              <a:t> Latitude and Longitude.</a:t>
            </a:r>
          </a:p>
          <a:p>
            <a:pPr>
              <a:lnSpc>
                <a:spcPct val="110000"/>
              </a:lnSpc>
            </a:pPr>
            <a:r>
              <a:rPr lang="en-US" sz="1300" b="1" dirty="0"/>
              <a:t>Intensity:</a:t>
            </a:r>
            <a:r>
              <a:rPr lang="en-US" sz="1300" dirty="0"/>
              <a:t> The "heat" or intensity of the color represents the density of earthquake occurrences in that area, weighted by their </a:t>
            </a:r>
            <a:r>
              <a:rPr lang="en-US" sz="1300" b="1" dirty="0"/>
              <a:t>Magnitude</a:t>
            </a:r>
            <a:r>
              <a:rPr lang="en-US" sz="1300" dirty="0"/>
              <a:t>. Areas with many overlapping or high-magnitude earthquakes appear as "hot" spots (red/yellow).</a:t>
            </a:r>
          </a:p>
          <a:p>
            <a:pPr>
              <a:lnSpc>
                <a:spcPct val="110000"/>
              </a:lnSpc>
            </a:pPr>
            <a:r>
              <a:rPr lang="en-US" sz="1300" b="1" dirty="0"/>
              <a:t>Interactivity:</a:t>
            </a:r>
            <a:endParaRPr lang="en-US" sz="1300" dirty="0"/>
          </a:p>
          <a:p>
            <a:pPr>
              <a:lnSpc>
                <a:spcPct val="110000"/>
              </a:lnSpc>
            </a:pPr>
            <a:r>
              <a:rPr lang="en-US" sz="1300" b="1" dirty="0"/>
              <a:t>Dynamic Radius:</a:t>
            </a:r>
            <a:r>
              <a:rPr lang="en-US" sz="1300" dirty="0"/>
              <a:t> As the user zooms in, the density calculation adjusts to the visible area, allowing for analysis at both global and local scales.</a:t>
            </a:r>
          </a:p>
          <a:p>
            <a:pPr>
              <a:lnSpc>
                <a:spcPct val="110000"/>
              </a:lnSpc>
            </a:pPr>
            <a:r>
              <a:rPr lang="en-US" sz="1300" b="1" dirty="0"/>
              <a:t>Observation:</a:t>
            </a:r>
            <a:r>
              <a:rPr lang="en-US" sz="1300" dirty="0"/>
              <a:t> Unlike the bubble map which shows individual events, the density map highlights </a:t>
            </a:r>
            <a:r>
              <a:rPr lang="en-US" sz="1300" b="1" dirty="0"/>
              <a:t>zones of high activity</a:t>
            </a:r>
            <a:r>
              <a:rPr lang="en-US" sz="1300" dirty="0"/>
              <a:t>. It effectively removes the noise of individual small quakes and focuses on regions with the highest release of seismic energy, such as the boundaries of the Pacific Plate.</a:t>
            </a:r>
          </a:p>
          <a:p>
            <a:pPr>
              <a:lnSpc>
                <a:spcPct val="110000"/>
              </a:lnSpc>
            </a:pPr>
            <a:endParaRPr lang="en-US" sz="1300" dirty="0"/>
          </a:p>
        </p:txBody>
      </p:sp>
      <p:pic>
        <p:nvPicPr>
          <p:cNvPr id="7" name="Picture 6">
            <a:extLst>
              <a:ext uri="{FF2B5EF4-FFF2-40B4-BE49-F238E27FC236}">
                <a16:creationId xmlns:a16="http://schemas.microsoft.com/office/drawing/2014/main" id="{1C88126F-055A-A7F2-CC8A-0365911D318C}"/>
              </a:ext>
            </a:extLst>
          </p:cNvPr>
          <p:cNvPicPr>
            <a:picLocks noChangeAspect="1"/>
          </p:cNvPicPr>
          <p:nvPr/>
        </p:nvPicPr>
        <p:blipFill>
          <a:blip r:embed="rId3"/>
          <a:srcRect t="2210"/>
          <a:stretch/>
        </p:blipFill>
        <p:spPr>
          <a:xfrm>
            <a:off x="121186" y="3794552"/>
            <a:ext cx="4841579" cy="2828128"/>
          </a:xfrm>
          <a:prstGeom prst="rect">
            <a:avLst/>
          </a:prstGeom>
        </p:spPr>
      </p:pic>
      <p:pic>
        <p:nvPicPr>
          <p:cNvPr id="8" name="Picture 7">
            <a:extLst>
              <a:ext uri="{FF2B5EF4-FFF2-40B4-BE49-F238E27FC236}">
                <a16:creationId xmlns:a16="http://schemas.microsoft.com/office/drawing/2014/main" id="{703A126C-8695-9032-2084-72DAEB77831A}"/>
              </a:ext>
            </a:extLst>
          </p:cNvPr>
          <p:cNvPicPr>
            <a:picLocks noChangeAspect="1"/>
          </p:cNvPicPr>
          <p:nvPr/>
        </p:nvPicPr>
        <p:blipFill>
          <a:blip r:embed="rId4"/>
          <a:stretch>
            <a:fillRect/>
          </a:stretch>
        </p:blipFill>
        <p:spPr>
          <a:xfrm>
            <a:off x="5202523" y="3794556"/>
            <a:ext cx="179669" cy="2828123"/>
          </a:xfrm>
          <a:prstGeom prst="rect">
            <a:avLst/>
          </a:prstGeom>
        </p:spPr>
      </p:pic>
    </p:spTree>
    <p:extLst>
      <p:ext uri="{BB962C8B-B14F-4D97-AF65-F5344CB8AC3E}">
        <p14:creationId xmlns:p14="http://schemas.microsoft.com/office/powerpoint/2010/main" val="2772678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05649113-F3CF-6F69-750D-1AF42ED47E5A}"/>
              </a:ext>
            </a:extLst>
          </p:cNvPr>
          <p:cNvPicPr>
            <a:picLocks noChangeAspect="1"/>
          </p:cNvPicPr>
          <p:nvPr/>
        </p:nvPicPr>
        <p:blipFill>
          <a:blip r:embed="rId2">
            <a:alphaModFix amt="40000"/>
          </a:blip>
          <a:srcRect t="28686" b="13623"/>
          <a:stretch>
            <a:fillRect/>
          </a:stretch>
        </p:blipFill>
        <p:spPr>
          <a:xfrm>
            <a:off x="20" y="152"/>
            <a:ext cx="12191980" cy="6857848"/>
          </a:xfrm>
          <a:prstGeom prst="rect">
            <a:avLst/>
          </a:prstGeom>
        </p:spPr>
      </p:pic>
      <p:sp>
        <p:nvSpPr>
          <p:cNvPr id="2" name="Title 1">
            <a:extLst>
              <a:ext uri="{FF2B5EF4-FFF2-40B4-BE49-F238E27FC236}">
                <a16:creationId xmlns:a16="http://schemas.microsoft.com/office/drawing/2014/main" id="{FF859799-822D-A6D7-F035-1DE3D9FF6165}"/>
              </a:ext>
            </a:extLst>
          </p:cNvPr>
          <p:cNvSpPr>
            <a:spLocks noGrp="1"/>
          </p:cNvSpPr>
          <p:nvPr>
            <p:ph type="title"/>
          </p:nvPr>
        </p:nvSpPr>
        <p:spPr>
          <a:xfrm>
            <a:off x="640080" y="985233"/>
            <a:ext cx="5758628" cy="3355853"/>
          </a:xfrm>
        </p:spPr>
        <p:txBody>
          <a:bodyPr vert="horz" lIns="91440" tIns="45720" rIns="91440" bIns="45720" rtlCol="0" anchor="t">
            <a:normAutofit/>
          </a:bodyPr>
          <a:lstStyle/>
          <a:p>
            <a:r>
              <a:rPr lang="en-US" sz="6000" b="1" i="0" u="none" strike="noStrike" kern="1200">
                <a:solidFill>
                  <a:srgbClr val="FFFFFF"/>
                </a:solidFill>
                <a:effectLst/>
                <a:latin typeface="+mj-lt"/>
                <a:ea typeface="+mj-ea"/>
                <a:cs typeface="+mj-cs"/>
              </a:rPr>
              <a:t>2. Aggregation Visualization</a:t>
            </a:r>
            <a:endParaRPr lang="en-US" sz="6000" b="1" kern="1200">
              <a:solidFill>
                <a:srgbClr val="FFFFFF"/>
              </a:solidFill>
              <a:latin typeface="+mj-lt"/>
              <a:ea typeface="+mj-ea"/>
              <a:cs typeface="+mj-cs"/>
            </a:endParaRPr>
          </a:p>
        </p:txBody>
      </p:sp>
      <p:cxnSp>
        <p:nvCxnSpPr>
          <p:cNvPr id="19" name="Straight Connector 18">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95436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07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otalTime>158</TotalTime>
  <Words>1393</Words>
  <Application>Microsoft Macintosh PowerPoint</Application>
  <PresentationFormat>Widescreen</PresentationFormat>
  <Paragraphs>91</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-webkit-standard</vt:lpstr>
      <vt:lpstr>Arial</vt:lpstr>
      <vt:lpstr>Grandview Display</vt:lpstr>
      <vt:lpstr>DashVTI</vt:lpstr>
      <vt:lpstr>Global Earthquakes (2024–2025): Map &amp; Aggregation Visualizations</vt:lpstr>
      <vt:lpstr>Project Description &amp; Data Set</vt:lpstr>
      <vt:lpstr>Data Loading &amp; Cleaning:</vt:lpstr>
      <vt:lpstr>PowerPoint Presentation</vt:lpstr>
      <vt:lpstr>Map Visualization</vt:lpstr>
      <vt:lpstr>Choropleth Map</vt:lpstr>
      <vt:lpstr>Bubble Map</vt:lpstr>
      <vt:lpstr>Density Map (Heatmap)</vt:lpstr>
      <vt:lpstr>2. Aggregation Visualization</vt:lpstr>
      <vt:lpstr>PowerPoint Presentation</vt:lpstr>
      <vt:lpstr>PowerPoint Presentation</vt:lpstr>
      <vt:lpstr>Interactive Visualization</vt:lpstr>
      <vt:lpstr>3D Tectonic Analysis (Depth vs. Magnitude)</vt:lpstr>
      <vt:lpstr>Time-Series with Scrubbing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Ayush Saxena Shrivastava</dc:creator>
  <cp:lastModifiedBy>Ayush Saxena Shrivastava</cp:lastModifiedBy>
  <cp:revision>63</cp:revision>
  <dcterms:created xsi:type="dcterms:W3CDTF">2025-12-01T01:30:08Z</dcterms:created>
  <dcterms:modified xsi:type="dcterms:W3CDTF">2025-12-01T22:40:39Z</dcterms:modified>
</cp:coreProperties>
</file>